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sldIdLst>
    <p:sldId id="307" r:id="rId2"/>
    <p:sldId id="303" r:id="rId3"/>
    <p:sldId id="273" r:id="rId4"/>
    <p:sldId id="268" r:id="rId5"/>
    <p:sldId id="309" r:id="rId6"/>
    <p:sldId id="308" r:id="rId7"/>
    <p:sldId id="310" r:id="rId8"/>
    <p:sldId id="311" r:id="rId9"/>
    <p:sldId id="313" r:id="rId10"/>
    <p:sldId id="312"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10101"/>
    <a:srgbClr val="F26D21"/>
    <a:srgbClr val="D62A1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166" autoAdjust="0"/>
    <p:restoredTop sz="93799" autoAdjust="0"/>
  </p:normalViewPr>
  <p:slideViewPr>
    <p:cSldViewPr snapToGrid="0">
      <p:cViewPr varScale="1">
        <p:scale>
          <a:sx n="80" d="100"/>
          <a:sy n="80" d="100"/>
        </p:scale>
        <p:origin x="869" y="82"/>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21.gif>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0AA7836-153F-42F9-88AE-9A79ADC8CFFE}" type="datetimeFigureOut">
              <a:rPr lang="en-AU" smtClean="0"/>
              <a:t>01-Jul-20</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00F0CAC-7DC5-412B-9C8D-BE32A086CD65}" type="slidenum">
              <a:rPr lang="en-AU" smtClean="0"/>
              <a:t>‹#›</a:t>
            </a:fld>
            <a:endParaRPr lang="en-AU"/>
          </a:p>
        </p:txBody>
      </p:sp>
    </p:spTree>
    <p:extLst>
      <p:ext uri="{BB962C8B-B14F-4D97-AF65-F5344CB8AC3E}">
        <p14:creationId xmlns:p14="http://schemas.microsoft.com/office/powerpoint/2010/main" val="14845352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endParaRPr lang="en-GB"/>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GB"/>
          </a:p>
        </p:txBody>
      </p:sp>
      <p:sp>
        <p:nvSpPr>
          <p:cNvPr id="4" name="Date Placeholder 3"/>
          <p:cNvSpPr>
            <a:spLocks noGrp="1"/>
          </p:cNvSpPr>
          <p:nvPr>
            <p:ph type="dt" sz="half" idx="10"/>
          </p:nvPr>
        </p:nvSpPr>
        <p:spPr/>
        <p:txBody>
          <a:bodyPr/>
          <a:lstStyle/>
          <a:p>
            <a:fld id="{A2464481-3978-4C28-9389-D6F548DBA047}" type="datetimeFigureOut">
              <a:rPr lang="en-GB" smtClean="0"/>
              <a:pPr/>
              <a:t>01/07/2020</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06E09C6C-C798-4826-BFB7-D2EA5AABDD60}" type="slidenum">
              <a:rPr lang="en-GB" smtClean="0"/>
              <a:pPr/>
              <a:t>‹#›</a:t>
            </a:fld>
            <a:endParaRPr lang="en-GB"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A2464481-3978-4C28-9389-D6F548DBA047}" type="datetimeFigureOut">
              <a:rPr lang="en-GB" smtClean="0"/>
              <a:pPr/>
              <a:t>01/07/2020</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06E09C6C-C798-4826-BFB7-D2EA5AABDD60}" type="slidenum">
              <a:rPr lang="en-GB" smtClean="0"/>
              <a:pPr/>
              <a:t>‹#›</a:t>
            </a:fld>
            <a:endParaRPr lang="en-GB"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A2464481-3978-4C28-9389-D6F548DBA047}" type="datetimeFigureOut">
              <a:rPr lang="en-GB" smtClean="0"/>
              <a:pPr/>
              <a:t>01/07/2020</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06E09C6C-C798-4826-BFB7-D2EA5AABDD60}" type="slidenum">
              <a:rPr lang="en-GB" smtClean="0"/>
              <a:pPr/>
              <a:t>‹#›</a:t>
            </a:fld>
            <a:endParaRPr lang="en-GB"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A2464481-3978-4C28-9389-D6F548DBA047}" type="datetimeFigureOut">
              <a:rPr lang="en-GB" smtClean="0"/>
              <a:pPr/>
              <a:t>01/07/2020</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06E09C6C-C798-4826-BFB7-D2EA5AABDD60}" type="slidenum">
              <a:rPr lang="en-GB" smtClean="0"/>
              <a:pPr/>
              <a:t>‹#›</a:t>
            </a:fld>
            <a:endParaRPr lang="en-GB"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endParaRPr lang="en-GB"/>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2464481-3978-4C28-9389-D6F548DBA047}" type="datetimeFigureOut">
              <a:rPr lang="en-GB" smtClean="0"/>
              <a:pPr/>
              <a:t>01/07/2020</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06E09C6C-C798-4826-BFB7-D2EA5AABDD60}" type="slidenum">
              <a:rPr lang="en-GB" smtClean="0"/>
              <a:pPr/>
              <a:t>‹#›</a:t>
            </a:fld>
            <a:endParaRPr lang="en-GB"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p:cNvSpPr>
            <a:spLocks noGrp="1"/>
          </p:cNvSpPr>
          <p:nvPr>
            <p:ph type="dt" sz="half" idx="10"/>
          </p:nvPr>
        </p:nvSpPr>
        <p:spPr/>
        <p:txBody>
          <a:bodyPr/>
          <a:lstStyle/>
          <a:p>
            <a:fld id="{A2464481-3978-4C28-9389-D6F548DBA047}" type="datetimeFigureOut">
              <a:rPr lang="en-GB" smtClean="0"/>
              <a:pPr/>
              <a:t>01/07/2020</a:t>
            </a:fld>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06E09C6C-C798-4826-BFB7-D2EA5AABDD60}" type="slidenum">
              <a:rPr lang="en-GB" smtClean="0"/>
              <a:pPr/>
              <a:t>‹#›</a:t>
            </a:fld>
            <a:endParaRPr lang="en-GB"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GB"/>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p:cNvSpPr>
            <a:spLocks noGrp="1"/>
          </p:cNvSpPr>
          <p:nvPr>
            <p:ph type="dt" sz="half" idx="10"/>
          </p:nvPr>
        </p:nvSpPr>
        <p:spPr/>
        <p:txBody>
          <a:bodyPr/>
          <a:lstStyle/>
          <a:p>
            <a:fld id="{A2464481-3978-4C28-9389-D6F548DBA047}" type="datetimeFigureOut">
              <a:rPr lang="en-GB" smtClean="0"/>
              <a:pPr/>
              <a:t>01/07/2020</a:t>
            </a:fld>
            <a:endParaRPr lang="en-GB" dirty="0"/>
          </a:p>
        </p:txBody>
      </p:sp>
      <p:sp>
        <p:nvSpPr>
          <p:cNvPr id="8" name="Footer Placeholder 7"/>
          <p:cNvSpPr>
            <a:spLocks noGrp="1"/>
          </p:cNvSpPr>
          <p:nvPr>
            <p:ph type="ftr" sz="quarter" idx="11"/>
          </p:nvPr>
        </p:nvSpPr>
        <p:spPr/>
        <p:txBody>
          <a:bodyPr/>
          <a:lstStyle/>
          <a:p>
            <a:endParaRPr lang="en-GB" dirty="0"/>
          </a:p>
        </p:txBody>
      </p:sp>
      <p:sp>
        <p:nvSpPr>
          <p:cNvPr id="9" name="Slide Number Placeholder 8"/>
          <p:cNvSpPr>
            <a:spLocks noGrp="1"/>
          </p:cNvSpPr>
          <p:nvPr>
            <p:ph type="sldNum" sz="quarter" idx="12"/>
          </p:nvPr>
        </p:nvSpPr>
        <p:spPr/>
        <p:txBody>
          <a:bodyPr/>
          <a:lstStyle/>
          <a:p>
            <a:fld id="{06E09C6C-C798-4826-BFB7-D2EA5AABDD60}" type="slidenum">
              <a:rPr lang="en-GB" smtClean="0"/>
              <a:pPr/>
              <a:t>‹#›</a:t>
            </a:fld>
            <a:endParaRPr lang="en-GB"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Date Placeholder 2"/>
          <p:cNvSpPr>
            <a:spLocks noGrp="1"/>
          </p:cNvSpPr>
          <p:nvPr>
            <p:ph type="dt" sz="half" idx="10"/>
          </p:nvPr>
        </p:nvSpPr>
        <p:spPr/>
        <p:txBody>
          <a:bodyPr/>
          <a:lstStyle/>
          <a:p>
            <a:fld id="{A2464481-3978-4C28-9389-D6F548DBA047}" type="datetimeFigureOut">
              <a:rPr lang="en-GB" smtClean="0"/>
              <a:pPr/>
              <a:t>01/07/2020</a:t>
            </a:fld>
            <a:endParaRPr lang="en-GB" dirty="0"/>
          </a:p>
        </p:txBody>
      </p:sp>
      <p:sp>
        <p:nvSpPr>
          <p:cNvPr id="4" name="Footer Placeholder 3"/>
          <p:cNvSpPr>
            <a:spLocks noGrp="1"/>
          </p:cNvSpPr>
          <p:nvPr>
            <p:ph type="ftr" sz="quarter" idx="11"/>
          </p:nvPr>
        </p:nvSpPr>
        <p:spPr/>
        <p:txBody>
          <a:bodyPr/>
          <a:lstStyle/>
          <a:p>
            <a:endParaRPr lang="en-GB" dirty="0"/>
          </a:p>
        </p:txBody>
      </p:sp>
      <p:sp>
        <p:nvSpPr>
          <p:cNvPr id="5" name="Slide Number Placeholder 4"/>
          <p:cNvSpPr>
            <a:spLocks noGrp="1"/>
          </p:cNvSpPr>
          <p:nvPr>
            <p:ph type="sldNum" sz="quarter" idx="12"/>
          </p:nvPr>
        </p:nvSpPr>
        <p:spPr/>
        <p:txBody>
          <a:bodyPr/>
          <a:lstStyle/>
          <a:p>
            <a:fld id="{06E09C6C-C798-4826-BFB7-D2EA5AABDD60}" type="slidenum">
              <a:rPr lang="en-GB" smtClean="0"/>
              <a:pPr/>
              <a:t>‹#›</a:t>
            </a:fld>
            <a:endParaRPr lang="en-GB"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2464481-3978-4C28-9389-D6F548DBA047}" type="datetimeFigureOut">
              <a:rPr lang="en-GB" smtClean="0"/>
              <a:pPr/>
              <a:t>01/07/2020</a:t>
            </a:fld>
            <a:endParaRPr lang="en-GB" dirty="0"/>
          </a:p>
        </p:txBody>
      </p:sp>
      <p:sp>
        <p:nvSpPr>
          <p:cNvPr id="3" name="Footer Placeholder 2"/>
          <p:cNvSpPr>
            <a:spLocks noGrp="1"/>
          </p:cNvSpPr>
          <p:nvPr>
            <p:ph type="ftr" sz="quarter" idx="11"/>
          </p:nvPr>
        </p:nvSpPr>
        <p:spPr/>
        <p:txBody>
          <a:bodyPr/>
          <a:lstStyle/>
          <a:p>
            <a:endParaRPr lang="en-GB" dirty="0"/>
          </a:p>
        </p:txBody>
      </p:sp>
      <p:sp>
        <p:nvSpPr>
          <p:cNvPr id="4" name="Slide Number Placeholder 3"/>
          <p:cNvSpPr>
            <a:spLocks noGrp="1"/>
          </p:cNvSpPr>
          <p:nvPr>
            <p:ph type="sldNum" sz="quarter" idx="12"/>
          </p:nvPr>
        </p:nvSpPr>
        <p:spPr/>
        <p:txBody>
          <a:bodyPr/>
          <a:lstStyle/>
          <a:p>
            <a:fld id="{06E09C6C-C798-4826-BFB7-D2EA5AABDD60}" type="slidenum">
              <a:rPr lang="en-GB" smtClean="0"/>
              <a:pPr/>
              <a:t>‹#›</a:t>
            </a:fld>
            <a:endParaRPr lang="en-GB"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endParaRPr lang="en-GB"/>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2464481-3978-4C28-9389-D6F548DBA047}" type="datetimeFigureOut">
              <a:rPr lang="en-GB" smtClean="0"/>
              <a:pPr/>
              <a:t>01/07/2020</a:t>
            </a:fld>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06E09C6C-C798-4826-BFB7-D2EA5AABDD60}" type="slidenum">
              <a:rPr lang="en-GB" smtClean="0"/>
              <a:pPr/>
              <a:t>‹#›</a:t>
            </a:fld>
            <a:endParaRPr lang="en-GB"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endParaRPr lang="en-GB"/>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2464481-3978-4C28-9389-D6F548DBA047}" type="datetimeFigureOut">
              <a:rPr lang="en-GB" smtClean="0"/>
              <a:pPr/>
              <a:t>01/07/2020</a:t>
            </a:fld>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06E09C6C-C798-4826-BFB7-D2EA5AABDD60}" type="slidenum">
              <a:rPr lang="en-GB" smtClean="0"/>
              <a:pPr/>
              <a:t>‹#›</a:t>
            </a:fld>
            <a:endParaRPr lang="en-GB"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2464481-3978-4C28-9389-D6F548DBA047}" type="datetimeFigureOut">
              <a:rPr lang="en-GB" smtClean="0"/>
              <a:pPr/>
              <a:t>01/07/2020</a:t>
            </a:fld>
            <a:endParaRPr lang="en-GB" dirty="0"/>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dirty="0"/>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6E09C6C-C798-4826-BFB7-D2EA5AABDD60}" type="slidenum">
              <a:rPr lang="en-GB" smtClean="0"/>
              <a:pPr/>
              <a:t>‹#›</a:t>
            </a:fld>
            <a:endParaRPr lang="en-GB"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gif"/></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0.jpe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pmlg/SheCodes20" TargetMode="External"/><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8.png"/><Relationship Id="rId1" Type="http://schemas.openxmlformats.org/officeDocument/2006/relationships/slideLayout" Target="../slideLayouts/slideLayout1.xml"/><Relationship Id="rId5" Type="http://schemas.openxmlformats.org/officeDocument/2006/relationships/image" Target="../media/image18.png"/><Relationship Id="rId4" Type="http://schemas.openxmlformats.org/officeDocument/2006/relationships/image" Target="../media/image17.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95AA75E-F054-4DF1-923A-06359857D761}"/>
              </a:ext>
            </a:extLst>
          </p:cNvPr>
          <p:cNvSpPr/>
          <p:nvPr/>
        </p:nvSpPr>
        <p:spPr>
          <a:xfrm>
            <a:off x="5763810" y="2300308"/>
            <a:ext cx="227948" cy="300082"/>
          </a:xfrm>
          <a:prstGeom prst="rect">
            <a:avLst/>
          </a:prstGeom>
        </p:spPr>
        <p:txBody>
          <a:bodyPr wrap="none">
            <a:spAutoFit/>
          </a:bodyPr>
          <a:lstStyle/>
          <a:p>
            <a:r>
              <a:rPr lang="en-AU" sz="1350" dirty="0">
                <a:solidFill>
                  <a:srgbClr val="000000"/>
                </a:solidFill>
                <a:latin typeface="Times New Roman" panose="02020603050405020304" pitchFamily="18" charset="0"/>
              </a:rPr>
              <a:t> </a:t>
            </a:r>
            <a:endParaRPr lang="en-AU" sz="1350" dirty="0"/>
          </a:p>
        </p:txBody>
      </p:sp>
      <p:sp>
        <p:nvSpPr>
          <p:cNvPr id="8" name="Rectangle 7">
            <a:extLst>
              <a:ext uri="{FF2B5EF4-FFF2-40B4-BE49-F238E27FC236}">
                <a16:creationId xmlns:a16="http://schemas.microsoft.com/office/drawing/2014/main" id="{338F10B0-7E6D-44BD-9A2D-F5BE11A255FC}"/>
              </a:ext>
            </a:extLst>
          </p:cNvPr>
          <p:cNvSpPr/>
          <p:nvPr/>
        </p:nvSpPr>
        <p:spPr>
          <a:xfrm>
            <a:off x="5763810" y="2300308"/>
            <a:ext cx="227948" cy="300082"/>
          </a:xfrm>
          <a:prstGeom prst="rect">
            <a:avLst/>
          </a:prstGeom>
        </p:spPr>
        <p:txBody>
          <a:bodyPr wrap="none">
            <a:spAutoFit/>
          </a:bodyPr>
          <a:lstStyle/>
          <a:p>
            <a:r>
              <a:rPr lang="en-AU" sz="1350" dirty="0">
                <a:solidFill>
                  <a:srgbClr val="000000"/>
                </a:solidFill>
                <a:latin typeface="Times New Roman" panose="02020603050405020304" pitchFamily="18" charset="0"/>
              </a:rPr>
              <a:t> </a:t>
            </a:r>
            <a:endParaRPr lang="en-AU" sz="1350" dirty="0"/>
          </a:p>
        </p:txBody>
      </p:sp>
      <p:sp>
        <p:nvSpPr>
          <p:cNvPr id="16" name="TextBox 15">
            <a:extLst>
              <a:ext uri="{FF2B5EF4-FFF2-40B4-BE49-F238E27FC236}">
                <a16:creationId xmlns:a16="http://schemas.microsoft.com/office/drawing/2014/main" id="{831DC531-B224-42F7-8B4E-467AA32EFDAC}"/>
              </a:ext>
            </a:extLst>
          </p:cNvPr>
          <p:cNvSpPr txBox="1"/>
          <p:nvPr/>
        </p:nvSpPr>
        <p:spPr>
          <a:xfrm>
            <a:off x="2473988" y="3163595"/>
            <a:ext cx="7887096" cy="646331"/>
          </a:xfrm>
          <a:prstGeom prst="rect">
            <a:avLst/>
          </a:prstGeom>
          <a:noFill/>
        </p:spPr>
        <p:txBody>
          <a:bodyPr wrap="none" rtlCol="0">
            <a:spAutoFit/>
          </a:bodyPr>
          <a:lstStyle/>
          <a:p>
            <a:r>
              <a:rPr lang="en-AU" sz="3600" b="1" dirty="0">
                <a:solidFill>
                  <a:schemeClr val="tx2">
                    <a:lumMod val="60000"/>
                    <a:lumOff val="40000"/>
                  </a:schemeClr>
                </a:solidFill>
                <a:latin typeface="Arial Black" panose="020B0A04020102020204" pitchFamily="34" charset="0"/>
              </a:rPr>
              <a:t>Perth Machine Learning Group</a:t>
            </a:r>
            <a:endParaRPr lang="en-US" sz="3600" b="1" dirty="0">
              <a:solidFill>
                <a:schemeClr val="tx2">
                  <a:lumMod val="60000"/>
                  <a:lumOff val="40000"/>
                </a:schemeClr>
              </a:solidFill>
              <a:latin typeface="Arial Black" panose="020B0A04020102020204" pitchFamily="34" charset="0"/>
            </a:endParaRPr>
          </a:p>
        </p:txBody>
      </p:sp>
      <p:pic>
        <p:nvPicPr>
          <p:cNvPr id="17" name="Picture 16">
            <a:extLst>
              <a:ext uri="{FF2B5EF4-FFF2-40B4-BE49-F238E27FC236}">
                <a16:creationId xmlns:a16="http://schemas.microsoft.com/office/drawing/2014/main" id="{14977399-43A5-47F9-96C0-D30A1978AB63}"/>
              </a:ext>
            </a:extLst>
          </p:cNvPr>
          <p:cNvPicPr>
            <a:picLocks noChangeAspect="1"/>
          </p:cNvPicPr>
          <p:nvPr/>
        </p:nvPicPr>
        <p:blipFill>
          <a:blip r:embed="rId2"/>
          <a:stretch>
            <a:fillRect/>
          </a:stretch>
        </p:blipFill>
        <p:spPr>
          <a:xfrm>
            <a:off x="4823947" y="703368"/>
            <a:ext cx="2243289" cy="2509758"/>
          </a:xfrm>
          <a:prstGeom prst="rect">
            <a:avLst/>
          </a:prstGeom>
        </p:spPr>
      </p:pic>
      <p:pic>
        <p:nvPicPr>
          <p:cNvPr id="13" name="Picture 12">
            <a:extLst>
              <a:ext uri="{FF2B5EF4-FFF2-40B4-BE49-F238E27FC236}">
                <a16:creationId xmlns:a16="http://schemas.microsoft.com/office/drawing/2014/main" id="{2BF2B6BB-84F9-466B-89FA-B36E855053E1}"/>
              </a:ext>
            </a:extLst>
          </p:cNvPr>
          <p:cNvPicPr>
            <a:picLocks noChangeAspect="1"/>
          </p:cNvPicPr>
          <p:nvPr/>
        </p:nvPicPr>
        <p:blipFill>
          <a:blip r:embed="rId3">
            <a:clrChange>
              <a:clrFrom>
                <a:srgbClr val="F4E033"/>
              </a:clrFrom>
              <a:clrTo>
                <a:srgbClr val="F4E033">
                  <a:alpha val="0"/>
                </a:srgbClr>
              </a:clrTo>
            </a:clrChange>
          </a:blip>
          <a:stretch>
            <a:fillRect/>
          </a:stretch>
        </p:blipFill>
        <p:spPr>
          <a:xfrm rot="5400000">
            <a:off x="6857523" y="1852940"/>
            <a:ext cx="933311" cy="561591"/>
          </a:xfrm>
          <a:prstGeom prst="rect">
            <a:avLst/>
          </a:prstGeom>
        </p:spPr>
      </p:pic>
      <p:sp>
        <p:nvSpPr>
          <p:cNvPr id="14" name="TextBox 13">
            <a:extLst>
              <a:ext uri="{FF2B5EF4-FFF2-40B4-BE49-F238E27FC236}">
                <a16:creationId xmlns:a16="http://schemas.microsoft.com/office/drawing/2014/main" id="{597F9402-C5DA-45A3-927C-0575F7F37102}"/>
              </a:ext>
            </a:extLst>
          </p:cNvPr>
          <p:cNvSpPr txBox="1"/>
          <p:nvPr/>
        </p:nvSpPr>
        <p:spPr>
          <a:xfrm>
            <a:off x="6400472" y="4579902"/>
            <a:ext cx="4329935" cy="1318053"/>
          </a:xfrm>
          <a:prstGeom prst="rect">
            <a:avLst/>
          </a:prstGeom>
          <a:noFill/>
        </p:spPr>
        <p:txBody>
          <a:bodyPr wrap="square" rtlCol="0">
            <a:spAutoFit/>
          </a:bodyPr>
          <a:lstStyle/>
          <a:p>
            <a:pPr algn="ctr">
              <a:lnSpc>
                <a:spcPct val="150000"/>
              </a:lnSpc>
            </a:pPr>
            <a:endParaRPr lang="en-AU" sz="2800" b="1" dirty="0">
              <a:solidFill>
                <a:schemeClr val="tx2">
                  <a:lumMod val="60000"/>
                  <a:lumOff val="40000"/>
                </a:schemeClr>
              </a:solidFill>
              <a:latin typeface="Arial Black" panose="020B0A04020102020204" pitchFamily="34" charset="0"/>
            </a:endParaRPr>
          </a:p>
          <a:p>
            <a:pPr algn="ctr">
              <a:lnSpc>
                <a:spcPct val="150000"/>
              </a:lnSpc>
            </a:pPr>
            <a:r>
              <a:rPr lang="en-AU" sz="2800" dirty="0">
                <a:solidFill>
                  <a:schemeClr val="tx2">
                    <a:lumMod val="60000"/>
                    <a:lumOff val="40000"/>
                  </a:schemeClr>
                </a:solidFill>
                <a:latin typeface="Arial Black" panose="020B0A04020102020204" pitchFamily="34" charset="0"/>
              </a:rPr>
              <a:t>@</a:t>
            </a:r>
            <a:r>
              <a:rPr lang="en-AU" sz="2800" b="1" dirty="0">
                <a:solidFill>
                  <a:schemeClr val="tx2">
                    <a:lumMod val="60000"/>
                    <a:lumOff val="40000"/>
                  </a:schemeClr>
                </a:solidFill>
                <a:latin typeface="Arial Black" panose="020B0A04020102020204" pitchFamily="34" charset="0"/>
              </a:rPr>
              <a:t>PerthMLGroup</a:t>
            </a:r>
          </a:p>
        </p:txBody>
      </p:sp>
      <p:pic>
        <p:nvPicPr>
          <p:cNvPr id="15" name="Picture 14" descr="twitter_logo.png">
            <a:extLst>
              <a:ext uri="{FF2B5EF4-FFF2-40B4-BE49-F238E27FC236}">
                <a16:creationId xmlns:a16="http://schemas.microsoft.com/office/drawing/2014/main" id="{FEDCA9F1-38C3-4CA8-8597-BC65BEBF3E8E}"/>
              </a:ext>
            </a:extLst>
          </p:cNvPr>
          <p:cNvPicPr>
            <a:picLocks noChangeAspect="1"/>
          </p:cNvPicPr>
          <p:nvPr/>
        </p:nvPicPr>
        <p:blipFill>
          <a:blip r:embed="rId4" cstate="print"/>
          <a:stretch>
            <a:fillRect/>
          </a:stretch>
        </p:blipFill>
        <p:spPr>
          <a:xfrm>
            <a:off x="6230390" y="5368041"/>
            <a:ext cx="592346" cy="444260"/>
          </a:xfrm>
          <a:prstGeom prst="rect">
            <a:avLst/>
          </a:prstGeom>
        </p:spPr>
      </p:pic>
      <p:pic>
        <p:nvPicPr>
          <p:cNvPr id="2" name="Picture 1">
            <a:extLst>
              <a:ext uri="{FF2B5EF4-FFF2-40B4-BE49-F238E27FC236}">
                <a16:creationId xmlns:a16="http://schemas.microsoft.com/office/drawing/2014/main" id="{368623A6-95E5-4A0D-A8D1-56020EE7EE98}"/>
              </a:ext>
            </a:extLst>
          </p:cNvPr>
          <p:cNvPicPr>
            <a:picLocks noChangeAspect="1"/>
          </p:cNvPicPr>
          <p:nvPr/>
        </p:nvPicPr>
        <p:blipFill>
          <a:blip r:embed="rId5"/>
          <a:stretch>
            <a:fillRect/>
          </a:stretch>
        </p:blipFill>
        <p:spPr>
          <a:xfrm>
            <a:off x="2650079" y="4761791"/>
            <a:ext cx="513890" cy="513890"/>
          </a:xfrm>
          <a:prstGeom prst="rect">
            <a:avLst/>
          </a:prstGeom>
        </p:spPr>
      </p:pic>
      <p:pic>
        <p:nvPicPr>
          <p:cNvPr id="4" name="Picture 3">
            <a:extLst>
              <a:ext uri="{FF2B5EF4-FFF2-40B4-BE49-F238E27FC236}">
                <a16:creationId xmlns:a16="http://schemas.microsoft.com/office/drawing/2014/main" id="{3F7CFA16-55EE-462E-B623-7185B673E909}"/>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8063414" y="4463711"/>
            <a:ext cx="1441512" cy="513730"/>
          </a:xfrm>
          <a:prstGeom prst="rect">
            <a:avLst/>
          </a:prstGeom>
        </p:spPr>
      </p:pic>
      <p:pic>
        <p:nvPicPr>
          <p:cNvPr id="6" name="Picture 5">
            <a:extLst>
              <a:ext uri="{FF2B5EF4-FFF2-40B4-BE49-F238E27FC236}">
                <a16:creationId xmlns:a16="http://schemas.microsoft.com/office/drawing/2014/main" id="{47791B37-CC39-421F-91D9-3ED2A7449DB9}"/>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020865" y="4331110"/>
            <a:ext cx="646331" cy="646331"/>
          </a:xfrm>
          <a:prstGeom prst="rect">
            <a:avLst/>
          </a:prstGeom>
        </p:spPr>
      </p:pic>
      <p:sp>
        <p:nvSpPr>
          <p:cNvPr id="5" name="AutoShape 2">
            <a:extLst>
              <a:ext uri="{FF2B5EF4-FFF2-40B4-BE49-F238E27FC236}">
                <a16:creationId xmlns:a16="http://schemas.microsoft.com/office/drawing/2014/main" id="{7A32B704-20E3-4774-8B79-8E0577B46662}"/>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AU" dirty="0"/>
          </a:p>
        </p:txBody>
      </p:sp>
      <p:sp>
        <p:nvSpPr>
          <p:cNvPr id="9" name="AutoShape 4">
            <a:extLst>
              <a:ext uri="{FF2B5EF4-FFF2-40B4-BE49-F238E27FC236}">
                <a16:creationId xmlns:a16="http://schemas.microsoft.com/office/drawing/2014/main" id="{2373CC5A-78C2-4F39-A12C-D16BEE5A8076}"/>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AU"/>
          </a:p>
        </p:txBody>
      </p:sp>
      <p:pic>
        <p:nvPicPr>
          <p:cNvPr id="11" name="Picture 10" descr="A close up of a logo&#10;&#10;Description automatically generated">
            <a:extLst>
              <a:ext uri="{FF2B5EF4-FFF2-40B4-BE49-F238E27FC236}">
                <a16:creationId xmlns:a16="http://schemas.microsoft.com/office/drawing/2014/main" id="{B4985449-FE58-4824-AC99-BF3A15D8C682}"/>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3276600" y="3838902"/>
            <a:ext cx="2409497" cy="2409497"/>
          </a:xfrm>
          <a:prstGeom prst="rect">
            <a:avLst/>
          </a:prstGeom>
        </p:spPr>
      </p:pic>
    </p:spTree>
    <p:extLst>
      <p:ext uri="{BB962C8B-B14F-4D97-AF65-F5344CB8AC3E}">
        <p14:creationId xmlns:p14="http://schemas.microsoft.com/office/powerpoint/2010/main" val="32690586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AC688F4-2B07-4CB4-A958-05577176E6B3}"/>
              </a:ext>
            </a:extLst>
          </p:cNvPr>
          <p:cNvPicPr>
            <a:picLocks noChangeAspect="1"/>
          </p:cNvPicPr>
          <p:nvPr/>
        </p:nvPicPr>
        <p:blipFill>
          <a:blip r:embed="rId2"/>
          <a:stretch>
            <a:fillRect/>
          </a:stretch>
        </p:blipFill>
        <p:spPr>
          <a:xfrm>
            <a:off x="82643" y="3366438"/>
            <a:ext cx="6170109" cy="3463920"/>
          </a:xfrm>
          <a:prstGeom prst="rect">
            <a:avLst/>
          </a:prstGeom>
        </p:spPr>
      </p:pic>
      <p:sp>
        <p:nvSpPr>
          <p:cNvPr id="2" name="AutoShape 2" descr="Image result for meetup logo"/>
          <p:cNvSpPr>
            <a:spLocks noChangeAspect="1" noChangeArrowheads="1"/>
          </p:cNvSpPr>
          <p:nvPr/>
        </p:nvSpPr>
        <p:spPr bwMode="auto">
          <a:xfrm>
            <a:off x="1679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pic>
        <p:nvPicPr>
          <p:cNvPr id="3" name="Picture 2">
            <a:extLst>
              <a:ext uri="{FF2B5EF4-FFF2-40B4-BE49-F238E27FC236}">
                <a16:creationId xmlns:a16="http://schemas.microsoft.com/office/drawing/2014/main" id="{DE093946-0679-46D3-895E-5590928BD209}"/>
              </a:ext>
            </a:extLst>
          </p:cNvPr>
          <p:cNvPicPr>
            <a:picLocks noChangeAspect="1"/>
          </p:cNvPicPr>
          <p:nvPr/>
        </p:nvPicPr>
        <p:blipFill>
          <a:blip r:embed="rId3"/>
          <a:stretch>
            <a:fillRect/>
          </a:stretch>
        </p:blipFill>
        <p:spPr>
          <a:xfrm>
            <a:off x="82024" y="65774"/>
            <a:ext cx="2539853" cy="3593362"/>
          </a:xfrm>
          <a:prstGeom prst="rect">
            <a:avLst/>
          </a:prstGeom>
        </p:spPr>
      </p:pic>
      <p:pic>
        <p:nvPicPr>
          <p:cNvPr id="18" name="Picture 17" descr="A picture containing indoor, photo, mirror, person&#10;&#10;Description automatically generated">
            <a:extLst>
              <a:ext uri="{FF2B5EF4-FFF2-40B4-BE49-F238E27FC236}">
                <a16:creationId xmlns:a16="http://schemas.microsoft.com/office/drawing/2014/main" id="{00ECE071-6F46-43EA-901B-B517EC59B77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21258" y="27642"/>
            <a:ext cx="3631494" cy="3631494"/>
          </a:xfrm>
          <a:prstGeom prst="rect">
            <a:avLst/>
          </a:prstGeom>
        </p:spPr>
      </p:pic>
      <p:grpSp>
        <p:nvGrpSpPr>
          <p:cNvPr id="20" name="Group 19">
            <a:extLst>
              <a:ext uri="{FF2B5EF4-FFF2-40B4-BE49-F238E27FC236}">
                <a16:creationId xmlns:a16="http://schemas.microsoft.com/office/drawing/2014/main" id="{227E62C2-6C35-471B-BA14-7F82292E5D55}"/>
              </a:ext>
            </a:extLst>
          </p:cNvPr>
          <p:cNvGrpSpPr/>
          <p:nvPr/>
        </p:nvGrpSpPr>
        <p:grpSpPr>
          <a:xfrm>
            <a:off x="6459110" y="412465"/>
            <a:ext cx="5650247" cy="6033069"/>
            <a:chOff x="161925" y="491556"/>
            <a:chExt cx="5650247" cy="6033069"/>
          </a:xfrm>
        </p:grpSpPr>
        <p:pic>
          <p:nvPicPr>
            <p:cNvPr id="5" name="Picture 4">
              <a:extLst>
                <a:ext uri="{FF2B5EF4-FFF2-40B4-BE49-F238E27FC236}">
                  <a16:creationId xmlns:a16="http://schemas.microsoft.com/office/drawing/2014/main" id="{72D46F45-4E24-4A7A-9510-21696FE8F71E}"/>
                </a:ext>
              </a:extLst>
            </p:cNvPr>
            <p:cNvPicPr>
              <a:picLocks noChangeAspect="1"/>
            </p:cNvPicPr>
            <p:nvPr/>
          </p:nvPicPr>
          <p:blipFill>
            <a:blip r:embed="rId5"/>
            <a:stretch>
              <a:fillRect/>
            </a:stretch>
          </p:blipFill>
          <p:spPr>
            <a:xfrm>
              <a:off x="164401" y="2485734"/>
              <a:ext cx="5647771" cy="4038891"/>
            </a:xfrm>
            <a:prstGeom prst="rect">
              <a:avLst/>
            </a:prstGeom>
          </p:spPr>
        </p:pic>
        <p:pic>
          <p:nvPicPr>
            <p:cNvPr id="19" name="Picture 18">
              <a:extLst>
                <a:ext uri="{FF2B5EF4-FFF2-40B4-BE49-F238E27FC236}">
                  <a16:creationId xmlns:a16="http://schemas.microsoft.com/office/drawing/2014/main" id="{ED4C3985-DD20-4FC7-82CE-39154C954EA8}"/>
                </a:ext>
              </a:extLst>
            </p:cNvPr>
            <p:cNvPicPr>
              <a:picLocks noChangeAspect="1"/>
            </p:cNvPicPr>
            <p:nvPr/>
          </p:nvPicPr>
          <p:blipFill>
            <a:blip r:embed="rId6"/>
            <a:stretch>
              <a:fillRect/>
            </a:stretch>
          </p:blipFill>
          <p:spPr>
            <a:xfrm>
              <a:off x="161925" y="491556"/>
              <a:ext cx="5627863" cy="1994178"/>
            </a:xfrm>
            <a:prstGeom prst="rect">
              <a:avLst/>
            </a:prstGeom>
          </p:spPr>
        </p:pic>
      </p:grpSp>
    </p:spTree>
    <p:extLst>
      <p:ext uri="{BB962C8B-B14F-4D97-AF65-F5344CB8AC3E}">
        <p14:creationId xmlns:p14="http://schemas.microsoft.com/office/powerpoint/2010/main" val="17385082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95AA75E-F054-4DF1-923A-06359857D761}"/>
              </a:ext>
            </a:extLst>
          </p:cNvPr>
          <p:cNvSpPr/>
          <p:nvPr/>
        </p:nvSpPr>
        <p:spPr>
          <a:xfrm>
            <a:off x="5763810" y="2300308"/>
            <a:ext cx="227948" cy="300082"/>
          </a:xfrm>
          <a:prstGeom prst="rect">
            <a:avLst/>
          </a:prstGeom>
        </p:spPr>
        <p:txBody>
          <a:bodyPr wrap="none">
            <a:spAutoFit/>
          </a:bodyPr>
          <a:lstStyle/>
          <a:p>
            <a:r>
              <a:rPr lang="en-AU" sz="1350" dirty="0">
                <a:solidFill>
                  <a:srgbClr val="000000"/>
                </a:solidFill>
                <a:latin typeface="Times New Roman" panose="02020603050405020304" pitchFamily="18" charset="0"/>
              </a:rPr>
              <a:t> </a:t>
            </a:r>
            <a:endParaRPr lang="en-AU" sz="1350" dirty="0"/>
          </a:p>
        </p:txBody>
      </p:sp>
      <p:sp>
        <p:nvSpPr>
          <p:cNvPr id="8" name="Rectangle 7">
            <a:extLst>
              <a:ext uri="{FF2B5EF4-FFF2-40B4-BE49-F238E27FC236}">
                <a16:creationId xmlns:a16="http://schemas.microsoft.com/office/drawing/2014/main" id="{338F10B0-7E6D-44BD-9A2D-F5BE11A255FC}"/>
              </a:ext>
            </a:extLst>
          </p:cNvPr>
          <p:cNvSpPr/>
          <p:nvPr/>
        </p:nvSpPr>
        <p:spPr>
          <a:xfrm>
            <a:off x="5763810" y="2300308"/>
            <a:ext cx="227948" cy="300082"/>
          </a:xfrm>
          <a:prstGeom prst="rect">
            <a:avLst/>
          </a:prstGeom>
        </p:spPr>
        <p:txBody>
          <a:bodyPr wrap="none">
            <a:spAutoFit/>
          </a:bodyPr>
          <a:lstStyle/>
          <a:p>
            <a:r>
              <a:rPr lang="en-AU" sz="1350" dirty="0">
                <a:solidFill>
                  <a:srgbClr val="000000"/>
                </a:solidFill>
                <a:latin typeface="Times New Roman" panose="02020603050405020304" pitchFamily="18" charset="0"/>
              </a:rPr>
              <a:t> </a:t>
            </a:r>
            <a:endParaRPr lang="en-AU" sz="1350" dirty="0"/>
          </a:p>
        </p:txBody>
      </p:sp>
      <p:sp>
        <p:nvSpPr>
          <p:cNvPr id="16" name="TextBox 15">
            <a:extLst>
              <a:ext uri="{FF2B5EF4-FFF2-40B4-BE49-F238E27FC236}">
                <a16:creationId xmlns:a16="http://schemas.microsoft.com/office/drawing/2014/main" id="{831DC531-B224-42F7-8B4E-467AA32EFDAC}"/>
              </a:ext>
            </a:extLst>
          </p:cNvPr>
          <p:cNvSpPr txBox="1"/>
          <p:nvPr/>
        </p:nvSpPr>
        <p:spPr>
          <a:xfrm>
            <a:off x="2473988" y="3163595"/>
            <a:ext cx="7887096" cy="646331"/>
          </a:xfrm>
          <a:prstGeom prst="rect">
            <a:avLst/>
          </a:prstGeom>
          <a:noFill/>
        </p:spPr>
        <p:txBody>
          <a:bodyPr wrap="none" rtlCol="0">
            <a:spAutoFit/>
          </a:bodyPr>
          <a:lstStyle/>
          <a:p>
            <a:r>
              <a:rPr lang="en-AU" sz="3600" b="1" dirty="0">
                <a:solidFill>
                  <a:schemeClr val="tx2">
                    <a:lumMod val="60000"/>
                    <a:lumOff val="40000"/>
                  </a:schemeClr>
                </a:solidFill>
                <a:latin typeface="Arial Black" panose="020B0A04020102020204" pitchFamily="34" charset="0"/>
              </a:rPr>
              <a:t>Perth Machine Learning Group</a:t>
            </a:r>
            <a:endParaRPr lang="en-US" sz="3600" b="1" dirty="0">
              <a:solidFill>
                <a:schemeClr val="tx2">
                  <a:lumMod val="60000"/>
                  <a:lumOff val="40000"/>
                </a:schemeClr>
              </a:solidFill>
              <a:latin typeface="Arial Black" panose="020B0A04020102020204" pitchFamily="34" charset="0"/>
            </a:endParaRPr>
          </a:p>
        </p:txBody>
      </p:sp>
      <p:pic>
        <p:nvPicPr>
          <p:cNvPr id="17" name="Picture 16">
            <a:extLst>
              <a:ext uri="{FF2B5EF4-FFF2-40B4-BE49-F238E27FC236}">
                <a16:creationId xmlns:a16="http://schemas.microsoft.com/office/drawing/2014/main" id="{14977399-43A5-47F9-96C0-D30A1978AB63}"/>
              </a:ext>
            </a:extLst>
          </p:cNvPr>
          <p:cNvPicPr>
            <a:picLocks noChangeAspect="1"/>
          </p:cNvPicPr>
          <p:nvPr/>
        </p:nvPicPr>
        <p:blipFill>
          <a:blip r:embed="rId2"/>
          <a:stretch>
            <a:fillRect/>
          </a:stretch>
        </p:blipFill>
        <p:spPr>
          <a:xfrm>
            <a:off x="4823947" y="703368"/>
            <a:ext cx="2243289" cy="2509758"/>
          </a:xfrm>
          <a:prstGeom prst="rect">
            <a:avLst/>
          </a:prstGeom>
        </p:spPr>
      </p:pic>
      <p:pic>
        <p:nvPicPr>
          <p:cNvPr id="13" name="Picture 12">
            <a:extLst>
              <a:ext uri="{FF2B5EF4-FFF2-40B4-BE49-F238E27FC236}">
                <a16:creationId xmlns:a16="http://schemas.microsoft.com/office/drawing/2014/main" id="{2BF2B6BB-84F9-466B-89FA-B36E855053E1}"/>
              </a:ext>
            </a:extLst>
          </p:cNvPr>
          <p:cNvPicPr>
            <a:picLocks noChangeAspect="1"/>
          </p:cNvPicPr>
          <p:nvPr/>
        </p:nvPicPr>
        <p:blipFill>
          <a:blip r:embed="rId3">
            <a:clrChange>
              <a:clrFrom>
                <a:srgbClr val="F4E033"/>
              </a:clrFrom>
              <a:clrTo>
                <a:srgbClr val="F4E033">
                  <a:alpha val="0"/>
                </a:srgbClr>
              </a:clrTo>
            </a:clrChange>
          </a:blip>
          <a:stretch>
            <a:fillRect/>
          </a:stretch>
        </p:blipFill>
        <p:spPr>
          <a:xfrm rot="5400000">
            <a:off x="6857523" y="1852940"/>
            <a:ext cx="933311" cy="561591"/>
          </a:xfrm>
          <a:prstGeom prst="rect">
            <a:avLst/>
          </a:prstGeom>
        </p:spPr>
      </p:pic>
      <p:sp>
        <p:nvSpPr>
          <p:cNvPr id="14" name="TextBox 13">
            <a:extLst>
              <a:ext uri="{FF2B5EF4-FFF2-40B4-BE49-F238E27FC236}">
                <a16:creationId xmlns:a16="http://schemas.microsoft.com/office/drawing/2014/main" id="{597F9402-C5DA-45A3-927C-0575F7F37102}"/>
              </a:ext>
            </a:extLst>
          </p:cNvPr>
          <p:cNvSpPr txBox="1"/>
          <p:nvPr/>
        </p:nvSpPr>
        <p:spPr>
          <a:xfrm>
            <a:off x="3061285" y="4373130"/>
            <a:ext cx="6712501" cy="1964384"/>
          </a:xfrm>
          <a:prstGeom prst="rect">
            <a:avLst/>
          </a:prstGeom>
          <a:noFill/>
        </p:spPr>
        <p:txBody>
          <a:bodyPr wrap="square" rtlCol="0">
            <a:spAutoFit/>
          </a:bodyPr>
          <a:lstStyle/>
          <a:p>
            <a:pPr algn="ctr"/>
            <a:r>
              <a:rPr lang="en-AU" sz="2800" b="1" dirty="0">
                <a:solidFill>
                  <a:schemeClr val="accent1">
                    <a:lumMod val="75000"/>
                  </a:schemeClr>
                </a:solidFill>
                <a:latin typeface="Arial" pitchFamily="34" charset="0"/>
                <a:cs typeface="Arial" pitchFamily="34" charset="0"/>
              </a:rPr>
              <a:t>www.fast.ai (Part 1, 2 &amp; NLP)</a:t>
            </a:r>
          </a:p>
          <a:p>
            <a:pPr algn="ctr"/>
            <a:r>
              <a:rPr lang="en-AU" sz="2800" b="1" dirty="0">
                <a:solidFill>
                  <a:schemeClr val="accent1">
                    <a:lumMod val="75000"/>
                  </a:schemeClr>
                </a:solidFill>
                <a:latin typeface="Arial" pitchFamily="34" charset="0"/>
                <a:cs typeface="Arial" pitchFamily="34" charset="0"/>
              </a:rPr>
              <a:t> </a:t>
            </a:r>
          </a:p>
          <a:p>
            <a:pPr algn="ctr"/>
            <a:r>
              <a:rPr lang="en-AU" sz="2800" b="1" dirty="0">
                <a:solidFill>
                  <a:schemeClr val="accent1">
                    <a:lumMod val="75000"/>
                  </a:schemeClr>
                </a:solidFill>
                <a:latin typeface="Arial" pitchFamily="34" charset="0"/>
                <a:cs typeface="Arial" pitchFamily="34" charset="0"/>
              </a:rPr>
              <a:t>forums.fast.ai</a:t>
            </a:r>
          </a:p>
          <a:p>
            <a:pPr algn="ctr">
              <a:lnSpc>
                <a:spcPct val="150000"/>
              </a:lnSpc>
            </a:pPr>
            <a:endParaRPr lang="en-GB" sz="2800" b="1" dirty="0">
              <a:solidFill>
                <a:schemeClr val="tx2">
                  <a:lumMod val="60000"/>
                  <a:lumOff val="40000"/>
                </a:schemeClr>
              </a:solidFill>
              <a:latin typeface="Arial Black" panose="020B0A04020102020204" pitchFamily="34" charset="0"/>
            </a:endParaRPr>
          </a:p>
        </p:txBody>
      </p:sp>
      <p:sp>
        <p:nvSpPr>
          <p:cNvPr id="2" name="TextBox 1">
            <a:extLst>
              <a:ext uri="{FF2B5EF4-FFF2-40B4-BE49-F238E27FC236}">
                <a16:creationId xmlns:a16="http://schemas.microsoft.com/office/drawing/2014/main" id="{16D7F6B6-2D25-42CD-B506-4FB074930DCD}"/>
              </a:ext>
            </a:extLst>
          </p:cNvPr>
          <p:cNvSpPr txBox="1"/>
          <p:nvPr/>
        </p:nvSpPr>
        <p:spPr>
          <a:xfrm>
            <a:off x="0" y="5831466"/>
            <a:ext cx="12192000" cy="369332"/>
          </a:xfrm>
          <a:prstGeom prst="rect">
            <a:avLst/>
          </a:prstGeom>
          <a:noFill/>
        </p:spPr>
        <p:txBody>
          <a:bodyPr wrap="square" rtlCol="0">
            <a:spAutoFit/>
          </a:bodyPr>
          <a:lstStyle/>
          <a:p>
            <a:pPr algn="ctr"/>
            <a:r>
              <a:rPr lang="en-AU" dirty="0">
                <a:solidFill>
                  <a:srgbClr val="FF0000"/>
                </a:solidFill>
              </a:rPr>
              <a:t>Part 1 course v4 to be released in July 2020 </a:t>
            </a:r>
          </a:p>
        </p:txBody>
      </p:sp>
    </p:spTree>
    <p:extLst>
      <p:ext uri="{BB962C8B-B14F-4D97-AF65-F5344CB8AC3E}">
        <p14:creationId xmlns:p14="http://schemas.microsoft.com/office/powerpoint/2010/main" val="39178649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Image result for meetup logo"/>
          <p:cNvSpPr>
            <a:spLocks noChangeAspect="1" noChangeArrowheads="1"/>
          </p:cNvSpPr>
          <p:nvPr/>
        </p:nvSpPr>
        <p:spPr bwMode="auto">
          <a:xfrm>
            <a:off x="1679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14" name="Rectangle 13"/>
          <p:cNvSpPr/>
          <p:nvPr/>
        </p:nvSpPr>
        <p:spPr>
          <a:xfrm>
            <a:off x="1" y="1567237"/>
            <a:ext cx="12192000" cy="1237596"/>
          </a:xfrm>
          <a:prstGeom prst="rect">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path path="circle">
              <a:fillToRect l="100000" t="100000"/>
            </a:path>
            <a:tileRect r="-100000" b="-10000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TextBox 7"/>
          <p:cNvSpPr txBox="1"/>
          <p:nvPr/>
        </p:nvSpPr>
        <p:spPr>
          <a:xfrm>
            <a:off x="7974213" y="1481395"/>
            <a:ext cx="3738524" cy="1323439"/>
          </a:xfrm>
          <a:prstGeom prst="rect">
            <a:avLst/>
          </a:prstGeom>
          <a:noFill/>
        </p:spPr>
        <p:txBody>
          <a:bodyPr wrap="none" rtlCol="0">
            <a:spAutoFit/>
          </a:bodyPr>
          <a:lstStyle/>
          <a:p>
            <a:r>
              <a:rPr lang="en-AU" sz="8000" b="1" cap="all" dirty="0">
                <a:solidFill>
                  <a:schemeClr val="bg1"/>
                </a:solidFill>
                <a:latin typeface="Arial" pitchFamily="34" charset="0"/>
                <a:cs typeface="Arial" pitchFamily="34" charset="0"/>
              </a:rPr>
              <a:t>PMLG</a:t>
            </a:r>
            <a:r>
              <a:rPr lang="en-AU" b="1" cap="all" dirty="0">
                <a:solidFill>
                  <a:schemeClr val="bg1"/>
                </a:solidFill>
                <a:latin typeface="Arial" pitchFamily="34" charset="0"/>
                <a:cs typeface="Arial" pitchFamily="34" charset="0"/>
              </a:rPr>
              <a:t>.org</a:t>
            </a:r>
            <a:endParaRPr lang="en-GB" b="1" cap="all" dirty="0">
              <a:solidFill>
                <a:schemeClr val="bg1"/>
              </a:solidFill>
              <a:latin typeface="Arial" pitchFamily="34" charset="0"/>
              <a:cs typeface="Arial" pitchFamily="34" charset="0"/>
            </a:endParaRPr>
          </a:p>
        </p:txBody>
      </p:sp>
      <p:sp>
        <p:nvSpPr>
          <p:cNvPr id="12" name="TextBox 11"/>
          <p:cNvSpPr txBox="1"/>
          <p:nvPr/>
        </p:nvSpPr>
        <p:spPr>
          <a:xfrm>
            <a:off x="7240965" y="1740188"/>
            <a:ext cx="838691" cy="369332"/>
          </a:xfrm>
          <a:prstGeom prst="rect">
            <a:avLst/>
          </a:prstGeom>
          <a:noFill/>
        </p:spPr>
        <p:txBody>
          <a:bodyPr wrap="none" rtlCol="0">
            <a:spAutoFit/>
          </a:bodyPr>
          <a:lstStyle/>
          <a:p>
            <a:r>
              <a:rPr lang="en-AU" b="1" cap="all" dirty="0">
                <a:solidFill>
                  <a:schemeClr val="bg1"/>
                </a:solidFill>
                <a:latin typeface="Arial" pitchFamily="34" charset="0"/>
                <a:cs typeface="Arial" pitchFamily="34" charset="0"/>
              </a:rPr>
              <a:t>www</a:t>
            </a:r>
            <a:endParaRPr lang="en-GB" b="1" cap="all" dirty="0">
              <a:solidFill>
                <a:schemeClr val="bg1"/>
              </a:solidFill>
              <a:latin typeface="Arial" pitchFamily="34" charset="0"/>
              <a:cs typeface="Arial" pitchFamily="34" charset="0"/>
            </a:endParaRPr>
          </a:p>
        </p:txBody>
      </p:sp>
      <p:pic>
        <p:nvPicPr>
          <p:cNvPr id="11" name="Picture 10">
            <a:extLst>
              <a:ext uri="{FF2B5EF4-FFF2-40B4-BE49-F238E27FC236}">
                <a16:creationId xmlns:a16="http://schemas.microsoft.com/office/drawing/2014/main" id="{8A731BD9-3D79-42BA-900B-4221A553CB8E}"/>
              </a:ext>
            </a:extLst>
          </p:cNvPr>
          <p:cNvPicPr>
            <a:picLocks noChangeAspect="1"/>
          </p:cNvPicPr>
          <p:nvPr/>
        </p:nvPicPr>
        <p:blipFill>
          <a:blip r:embed="rId2"/>
          <a:stretch>
            <a:fillRect/>
          </a:stretch>
        </p:blipFill>
        <p:spPr>
          <a:xfrm>
            <a:off x="1831975" y="243799"/>
            <a:ext cx="1103472" cy="1237596"/>
          </a:xfrm>
          <a:prstGeom prst="rect">
            <a:avLst/>
          </a:prstGeom>
        </p:spPr>
      </p:pic>
      <p:sp>
        <p:nvSpPr>
          <p:cNvPr id="13" name="Rectangle 12">
            <a:extLst>
              <a:ext uri="{FF2B5EF4-FFF2-40B4-BE49-F238E27FC236}">
                <a16:creationId xmlns:a16="http://schemas.microsoft.com/office/drawing/2014/main" id="{3749E6DD-B389-4A4E-8D03-79624643DBDB}"/>
              </a:ext>
            </a:extLst>
          </p:cNvPr>
          <p:cNvSpPr/>
          <p:nvPr/>
        </p:nvSpPr>
        <p:spPr>
          <a:xfrm>
            <a:off x="1858731" y="3654072"/>
            <a:ext cx="8474535" cy="3062377"/>
          </a:xfrm>
          <a:prstGeom prst="rect">
            <a:avLst/>
          </a:prstGeom>
        </p:spPr>
        <p:txBody>
          <a:bodyPr wrap="square">
            <a:spAutoFit/>
          </a:bodyPr>
          <a:lstStyle/>
          <a:p>
            <a:endParaRPr lang="en-AU" dirty="0"/>
          </a:p>
          <a:p>
            <a:r>
              <a:rPr lang="en-AU" sz="1400" dirty="0"/>
              <a:t>DISCLAIMER</a:t>
            </a:r>
          </a:p>
          <a:p>
            <a:endParaRPr lang="en-AU" sz="1100" dirty="0"/>
          </a:p>
          <a:p>
            <a:r>
              <a:rPr lang="en-AU" sz="1100" dirty="0"/>
              <a:t>All statements made by PMLG are made in good faith and we believe they are accurate and reliable. PMLG does not give any warranty as to the accuracy, reliability or completeness of information that is contained in its media, except in so far as any liability under statute cannot be excluded. PMLG, its directors, employees and their representatives do not accept any liability for any error or omission in any PMLG media, correspondence or events or for any resulting loss or damage suffered by the recipient or any other person. Unless otherwise specified, copyright of information provided on PMLG media are the property of PMLG.</a:t>
            </a:r>
          </a:p>
          <a:p>
            <a:endParaRPr lang="en-AU" sz="1100" dirty="0"/>
          </a:p>
          <a:p>
            <a:endParaRPr lang="en-AU" sz="1100" dirty="0"/>
          </a:p>
          <a:p>
            <a:r>
              <a:rPr lang="en-AU" sz="1100" dirty="0"/>
              <a:t>The information provided on and through all PMLG media, correspondence and events is general in nature only and does not constitute personal advice. The information has been prepared without taking into account your personal objectives, situation or needs. Before acting on any information on this website you should consider the appropriateness of the information having regard to your objectives, situation and needs. Therefore, before you decide to act on any information, buy any product or keep or cancel a similar product that you already hold. Before making any decision, it is important for you to consider these matters and to seek appropriate technical, legal and other professional advice.</a:t>
            </a:r>
          </a:p>
          <a:p>
            <a:endParaRPr lang="en-US" dirty="0"/>
          </a:p>
        </p:txBody>
      </p:sp>
      <p:sp>
        <p:nvSpPr>
          <p:cNvPr id="15" name="Rectangle 14">
            <a:extLst>
              <a:ext uri="{FF2B5EF4-FFF2-40B4-BE49-F238E27FC236}">
                <a16:creationId xmlns:a16="http://schemas.microsoft.com/office/drawing/2014/main" id="{E544C5A2-6AB9-48CB-A45E-BCF293280266}"/>
              </a:ext>
            </a:extLst>
          </p:cNvPr>
          <p:cNvSpPr/>
          <p:nvPr/>
        </p:nvSpPr>
        <p:spPr>
          <a:xfrm>
            <a:off x="6095998" y="3395514"/>
            <a:ext cx="2876300" cy="369332"/>
          </a:xfrm>
          <a:prstGeom prst="rect">
            <a:avLst/>
          </a:prstGeom>
        </p:spPr>
        <p:txBody>
          <a:bodyPr wrap="none">
            <a:spAutoFit/>
          </a:bodyPr>
          <a:lstStyle/>
          <a:p>
            <a:r>
              <a:rPr lang="en-AU" b="1" dirty="0">
                <a:solidFill>
                  <a:srgbClr val="FF0000"/>
                </a:solidFill>
              </a:rPr>
              <a:t>GENERAL ADVICE WARNING</a:t>
            </a:r>
          </a:p>
        </p:txBody>
      </p:sp>
    </p:spTree>
    <p:extLst>
      <p:ext uri="{BB962C8B-B14F-4D97-AF65-F5344CB8AC3E}">
        <p14:creationId xmlns:p14="http://schemas.microsoft.com/office/powerpoint/2010/main" val="31733575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WS.png"/>
          <p:cNvPicPr>
            <a:picLocks noChangeAspect="1"/>
          </p:cNvPicPr>
          <p:nvPr/>
        </p:nvPicPr>
        <p:blipFill rotWithShape="1">
          <a:blip r:embed="rId2" cstate="print"/>
          <a:srcRect l="21159" r="19595" b="9351"/>
          <a:stretch/>
        </p:blipFill>
        <p:spPr>
          <a:xfrm>
            <a:off x="2537988" y="3143039"/>
            <a:ext cx="2089177" cy="1680728"/>
          </a:xfrm>
          <a:prstGeom prst="rect">
            <a:avLst/>
          </a:prstGeom>
        </p:spPr>
      </p:pic>
      <p:pic>
        <p:nvPicPr>
          <p:cNvPr id="1028" name="Picture 4" descr="C:\Users\Anything\Documents\PMLG\sponsors\WP logo stacked black.jpg"/>
          <p:cNvPicPr>
            <a:picLocks noChangeAspect="1" noChangeArrowheads="1"/>
          </p:cNvPicPr>
          <p:nvPr/>
        </p:nvPicPr>
        <p:blipFill>
          <a:blip r:embed="rId3" cstate="print"/>
          <a:srcRect/>
          <a:stretch>
            <a:fillRect/>
          </a:stretch>
        </p:blipFill>
        <p:spPr bwMode="auto">
          <a:xfrm>
            <a:off x="3244134" y="1629170"/>
            <a:ext cx="5692410" cy="1847273"/>
          </a:xfrm>
          <a:prstGeom prst="rect">
            <a:avLst/>
          </a:prstGeom>
          <a:noFill/>
        </p:spPr>
      </p:pic>
      <p:sp>
        <p:nvSpPr>
          <p:cNvPr id="7" name="TextBox 6"/>
          <p:cNvSpPr txBox="1"/>
          <p:nvPr/>
        </p:nvSpPr>
        <p:spPr>
          <a:xfrm>
            <a:off x="2283124" y="672860"/>
            <a:ext cx="5589918" cy="584775"/>
          </a:xfrm>
          <a:prstGeom prst="rect">
            <a:avLst/>
          </a:prstGeom>
          <a:noFill/>
        </p:spPr>
        <p:txBody>
          <a:bodyPr wrap="square" rtlCol="0">
            <a:spAutoFit/>
          </a:bodyPr>
          <a:lstStyle/>
          <a:p>
            <a:r>
              <a:rPr lang="en-AU" sz="3200" b="1" dirty="0">
                <a:solidFill>
                  <a:schemeClr val="accent1">
                    <a:lumMod val="75000"/>
                  </a:schemeClr>
                </a:solidFill>
                <a:latin typeface="Arial" pitchFamily="34" charset="0"/>
                <a:cs typeface="Arial" pitchFamily="34" charset="0"/>
              </a:rPr>
              <a:t>Thanks to our sponsors:</a:t>
            </a:r>
            <a:endParaRPr lang="en-GB" sz="3200" b="1" dirty="0">
              <a:solidFill>
                <a:schemeClr val="accent1">
                  <a:lumMod val="75000"/>
                </a:schemeClr>
              </a:solidFill>
              <a:latin typeface="Arial" pitchFamily="34" charset="0"/>
              <a:cs typeface="Arial" pitchFamily="34" charset="0"/>
            </a:endParaRPr>
          </a:p>
        </p:txBody>
      </p:sp>
      <p:pic>
        <p:nvPicPr>
          <p:cNvPr id="5" name="Picture 4">
            <a:extLst>
              <a:ext uri="{FF2B5EF4-FFF2-40B4-BE49-F238E27FC236}">
                <a16:creationId xmlns:a16="http://schemas.microsoft.com/office/drawing/2014/main" id="{8766773C-B805-4364-A8A6-CBC30BAD599F}"/>
              </a:ext>
            </a:extLst>
          </p:cNvPr>
          <p:cNvPicPr>
            <a:picLocks noChangeAspect="1"/>
          </p:cNvPicPr>
          <p:nvPr/>
        </p:nvPicPr>
        <p:blipFill>
          <a:blip r:embed="rId4"/>
          <a:stretch>
            <a:fillRect/>
          </a:stretch>
        </p:blipFill>
        <p:spPr>
          <a:xfrm>
            <a:off x="8457610" y="5298799"/>
            <a:ext cx="2665574" cy="1064094"/>
          </a:xfrm>
          <a:prstGeom prst="rect">
            <a:avLst/>
          </a:prstGeom>
        </p:spPr>
      </p:pic>
      <p:pic>
        <p:nvPicPr>
          <p:cNvPr id="3" name="Picture 2">
            <a:extLst>
              <a:ext uri="{FF2B5EF4-FFF2-40B4-BE49-F238E27FC236}">
                <a16:creationId xmlns:a16="http://schemas.microsoft.com/office/drawing/2014/main" id="{4C40ECEC-99C1-4A85-905D-0CCA9BBEABE1}"/>
              </a:ext>
            </a:extLst>
          </p:cNvPr>
          <p:cNvPicPr>
            <a:picLocks noChangeAspect="1"/>
          </p:cNvPicPr>
          <p:nvPr/>
        </p:nvPicPr>
        <p:blipFill>
          <a:blip r:embed="rId5"/>
          <a:stretch>
            <a:fillRect/>
          </a:stretch>
        </p:blipFill>
        <p:spPr>
          <a:xfrm>
            <a:off x="6090339" y="3734474"/>
            <a:ext cx="3602786" cy="771970"/>
          </a:xfrm>
          <a:prstGeom prst="rect">
            <a:avLst/>
          </a:prstGeom>
        </p:spPr>
      </p:pic>
      <p:pic>
        <p:nvPicPr>
          <p:cNvPr id="8" name="Picture 7">
            <a:extLst>
              <a:ext uri="{FF2B5EF4-FFF2-40B4-BE49-F238E27FC236}">
                <a16:creationId xmlns:a16="http://schemas.microsoft.com/office/drawing/2014/main" id="{6BA10719-CE4C-478A-99E8-7EC2718EF0C1}"/>
              </a:ext>
            </a:extLst>
          </p:cNvPr>
          <p:cNvPicPr>
            <a:picLocks noChangeAspect="1"/>
          </p:cNvPicPr>
          <p:nvPr/>
        </p:nvPicPr>
        <p:blipFill rotWithShape="1">
          <a:blip r:embed="rId6"/>
          <a:srcRect l="12511" t="8739" r="10015"/>
          <a:stretch/>
        </p:blipFill>
        <p:spPr>
          <a:xfrm>
            <a:off x="4526853" y="5103317"/>
            <a:ext cx="3190362" cy="1489763"/>
          </a:xfrm>
          <a:prstGeom prst="rect">
            <a:avLst/>
          </a:prstGeom>
        </p:spPr>
      </p:pic>
      <p:pic>
        <p:nvPicPr>
          <p:cNvPr id="9" name="Picture 8" descr="A close up of a sign&#10;&#10;Description automatically generated">
            <a:extLst>
              <a:ext uri="{FF2B5EF4-FFF2-40B4-BE49-F238E27FC236}">
                <a16:creationId xmlns:a16="http://schemas.microsoft.com/office/drawing/2014/main" id="{005E9BF3-1A5D-43F2-A056-FD4F6466FD9F}"/>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79789" y="4691568"/>
            <a:ext cx="3006669" cy="1680728"/>
          </a:xfrm>
          <a:prstGeom prst="rect">
            <a:avLst/>
          </a:prstGeom>
        </p:spPr>
      </p:pic>
      <p:sp>
        <p:nvSpPr>
          <p:cNvPr id="2" name="TextBox 1">
            <a:extLst>
              <a:ext uri="{FF2B5EF4-FFF2-40B4-BE49-F238E27FC236}">
                <a16:creationId xmlns:a16="http://schemas.microsoft.com/office/drawing/2014/main" id="{8751F710-564F-42D4-8834-AD78F0452B72}"/>
              </a:ext>
            </a:extLst>
          </p:cNvPr>
          <p:cNvSpPr txBox="1"/>
          <p:nvPr/>
        </p:nvSpPr>
        <p:spPr>
          <a:xfrm>
            <a:off x="346656" y="6372367"/>
            <a:ext cx="3810000" cy="369332"/>
          </a:xfrm>
          <a:prstGeom prst="rect">
            <a:avLst/>
          </a:prstGeom>
          <a:noFill/>
        </p:spPr>
        <p:txBody>
          <a:bodyPr wrap="square" rtlCol="0">
            <a:spAutoFit/>
          </a:bodyPr>
          <a:lstStyle/>
          <a:p>
            <a:r>
              <a:rPr lang="en-AU" dirty="0">
                <a:solidFill>
                  <a:srgbClr val="FF0000"/>
                </a:solidFill>
              </a:rPr>
              <a:t>To win a 12-mth professional licence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1219200" y="825395"/>
            <a:ext cx="9617713" cy="584775"/>
          </a:xfrm>
          <a:prstGeom prst="rect">
            <a:avLst/>
          </a:prstGeom>
          <a:noFill/>
        </p:spPr>
        <p:txBody>
          <a:bodyPr wrap="square" rtlCol="0">
            <a:spAutoFit/>
          </a:bodyPr>
          <a:lstStyle/>
          <a:p>
            <a:r>
              <a:rPr lang="en-AU" sz="3200" b="1" dirty="0">
                <a:solidFill>
                  <a:schemeClr val="accent1">
                    <a:lumMod val="75000"/>
                  </a:schemeClr>
                </a:solidFill>
                <a:latin typeface="Arial" pitchFamily="34" charset="0"/>
                <a:cs typeface="Arial" pitchFamily="34" charset="0"/>
              </a:rPr>
              <a:t>Lucky Draw for 3 x 12-mth professional licences</a:t>
            </a:r>
            <a:endParaRPr lang="en-GB" sz="3200" b="1" dirty="0">
              <a:solidFill>
                <a:schemeClr val="accent1">
                  <a:lumMod val="75000"/>
                </a:schemeClr>
              </a:solidFill>
              <a:latin typeface="Arial" pitchFamily="34" charset="0"/>
              <a:cs typeface="Arial" pitchFamily="34" charset="0"/>
            </a:endParaRPr>
          </a:p>
        </p:txBody>
      </p:sp>
      <p:pic>
        <p:nvPicPr>
          <p:cNvPr id="9" name="Picture 8" descr="A close up of a sign&#10;&#10;Description automatically generated">
            <a:extLst>
              <a:ext uri="{FF2B5EF4-FFF2-40B4-BE49-F238E27FC236}">
                <a16:creationId xmlns:a16="http://schemas.microsoft.com/office/drawing/2014/main" id="{005E9BF3-1A5D-43F2-A056-FD4F6466FD9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212907" y="2079354"/>
            <a:ext cx="3006669" cy="1680728"/>
          </a:xfrm>
          <a:prstGeom prst="rect">
            <a:avLst/>
          </a:prstGeom>
        </p:spPr>
      </p:pic>
      <p:sp>
        <p:nvSpPr>
          <p:cNvPr id="2" name="TextBox 1">
            <a:extLst>
              <a:ext uri="{FF2B5EF4-FFF2-40B4-BE49-F238E27FC236}">
                <a16:creationId xmlns:a16="http://schemas.microsoft.com/office/drawing/2014/main" id="{8751F710-564F-42D4-8834-AD78F0452B72}"/>
              </a:ext>
            </a:extLst>
          </p:cNvPr>
          <p:cNvSpPr txBox="1"/>
          <p:nvPr/>
        </p:nvSpPr>
        <p:spPr>
          <a:xfrm>
            <a:off x="596122" y="4057789"/>
            <a:ext cx="4240237" cy="1938992"/>
          </a:xfrm>
          <a:prstGeom prst="rect">
            <a:avLst/>
          </a:prstGeom>
          <a:noFill/>
        </p:spPr>
        <p:txBody>
          <a:bodyPr wrap="square" rtlCol="0">
            <a:spAutoFit/>
          </a:bodyPr>
          <a:lstStyle/>
          <a:p>
            <a:r>
              <a:rPr lang="en-AU" sz="2000" dirty="0">
                <a:solidFill>
                  <a:srgbClr val="002060"/>
                </a:solidFill>
              </a:rPr>
              <a:t>Condition: activate it within 30 days</a:t>
            </a:r>
          </a:p>
          <a:p>
            <a:endParaRPr lang="en-AU" sz="2000" dirty="0">
              <a:solidFill>
                <a:srgbClr val="002060"/>
              </a:solidFill>
            </a:endParaRPr>
          </a:p>
          <a:p>
            <a:r>
              <a:rPr lang="en-AU" sz="2000" dirty="0">
                <a:solidFill>
                  <a:srgbClr val="002060"/>
                </a:solidFill>
              </a:rPr>
              <a:t>To participate: raise your hand in Zoom</a:t>
            </a:r>
          </a:p>
          <a:p>
            <a:endParaRPr lang="en-AU" sz="2000" dirty="0">
              <a:solidFill>
                <a:srgbClr val="002060"/>
              </a:solidFill>
            </a:endParaRPr>
          </a:p>
          <a:p>
            <a:r>
              <a:rPr lang="en-AU" sz="2000" dirty="0">
                <a:solidFill>
                  <a:srgbClr val="002060"/>
                </a:solidFill>
              </a:rPr>
              <a:t>Result will be announced at the end of this event.</a:t>
            </a:r>
          </a:p>
        </p:txBody>
      </p:sp>
      <p:pic>
        <p:nvPicPr>
          <p:cNvPr id="6" name="Picture 5">
            <a:extLst>
              <a:ext uri="{FF2B5EF4-FFF2-40B4-BE49-F238E27FC236}">
                <a16:creationId xmlns:a16="http://schemas.microsoft.com/office/drawing/2014/main" id="{CB48663C-B0FA-4729-8BF4-92CE89452DE1}"/>
              </a:ext>
            </a:extLst>
          </p:cNvPr>
          <p:cNvPicPr>
            <a:picLocks noChangeAspect="1"/>
          </p:cNvPicPr>
          <p:nvPr/>
        </p:nvPicPr>
        <p:blipFill>
          <a:blip r:embed="rId3"/>
          <a:stretch>
            <a:fillRect/>
          </a:stretch>
        </p:blipFill>
        <p:spPr>
          <a:xfrm>
            <a:off x="5060999" y="1581075"/>
            <a:ext cx="6759526" cy="4953429"/>
          </a:xfrm>
          <a:prstGeom prst="rect">
            <a:avLst/>
          </a:prstGeom>
        </p:spPr>
      </p:pic>
    </p:spTree>
    <p:extLst>
      <p:ext uri="{BB962C8B-B14F-4D97-AF65-F5344CB8AC3E}">
        <p14:creationId xmlns:p14="http://schemas.microsoft.com/office/powerpoint/2010/main" val="39920492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Image result for meetup logo"/>
          <p:cNvSpPr>
            <a:spLocks noChangeAspect="1" noChangeArrowheads="1"/>
          </p:cNvSpPr>
          <p:nvPr/>
        </p:nvSpPr>
        <p:spPr bwMode="auto">
          <a:xfrm>
            <a:off x="1679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12" name="TextBox 11"/>
          <p:cNvSpPr txBox="1"/>
          <p:nvPr/>
        </p:nvSpPr>
        <p:spPr>
          <a:xfrm>
            <a:off x="7240965" y="1740188"/>
            <a:ext cx="838691" cy="369332"/>
          </a:xfrm>
          <a:prstGeom prst="rect">
            <a:avLst/>
          </a:prstGeom>
          <a:noFill/>
        </p:spPr>
        <p:txBody>
          <a:bodyPr wrap="none" rtlCol="0">
            <a:spAutoFit/>
          </a:bodyPr>
          <a:lstStyle/>
          <a:p>
            <a:r>
              <a:rPr lang="en-AU" b="1" cap="all" dirty="0">
                <a:solidFill>
                  <a:schemeClr val="bg1"/>
                </a:solidFill>
                <a:latin typeface="Arial" pitchFamily="34" charset="0"/>
                <a:cs typeface="Arial" pitchFamily="34" charset="0"/>
              </a:rPr>
              <a:t>www</a:t>
            </a:r>
            <a:endParaRPr lang="en-GB" b="1" cap="all" dirty="0">
              <a:solidFill>
                <a:schemeClr val="bg1"/>
              </a:solidFill>
              <a:latin typeface="Arial" pitchFamily="34" charset="0"/>
              <a:cs typeface="Arial" pitchFamily="34" charset="0"/>
            </a:endParaRPr>
          </a:p>
        </p:txBody>
      </p:sp>
      <p:pic>
        <p:nvPicPr>
          <p:cNvPr id="11" name="Picture 10">
            <a:extLst>
              <a:ext uri="{FF2B5EF4-FFF2-40B4-BE49-F238E27FC236}">
                <a16:creationId xmlns:a16="http://schemas.microsoft.com/office/drawing/2014/main" id="{8A731BD9-3D79-42BA-900B-4221A553CB8E}"/>
              </a:ext>
            </a:extLst>
          </p:cNvPr>
          <p:cNvPicPr>
            <a:picLocks noChangeAspect="1"/>
          </p:cNvPicPr>
          <p:nvPr/>
        </p:nvPicPr>
        <p:blipFill>
          <a:blip r:embed="rId2"/>
          <a:stretch>
            <a:fillRect/>
          </a:stretch>
        </p:blipFill>
        <p:spPr>
          <a:xfrm>
            <a:off x="1831975" y="243799"/>
            <a:ext cx="1103472" cy="1237596"/>
          </a:xfrm>
          <a:prstGeom prst="rect">
            <a:avLst/>
          </a:prstGeom>
        </p:spPr>
      </p:pic>
      <p:sp>
        <p:nvSpPr>
          <p:cNvPr id="13" name="Rectangle 12">
            <a:extLst>
              <a:ext uri="{FF2B5EF4-FFF2-40B4-BE49-F238E27FC236}">
                <a16:creationId xmlns:a16="http://schemas.microsoft.com/office/drawing/2014/main" id="{3749E6DD-B389-4A4E-8D03-79624643DBDB}"/>
              </a:ext>
            </a:extLst>
          </p:cNvPr>
          <p:cNvSpPr/>
          <p:nvPr/>
        </p:nvSpPr>
        <p:spPr>
          <a:xfrm>
            <a:off x="2133600" y="2006247"/>
            <a:ext cx="8020510" cy="3323987"/>
          </a:xfrm>
          <a:prstGeom prst="rect">
            <a:avLst/>
          </a:prstGeom>
        </p:spPr>
        <p:txBody>
          <a:bodyPr wrap="square">
            <a:spAutoFit/>
          </a:bodyPr>
          <a:lstStyle/>
          <a:p>
            <a:r>
              <a:rPr lang="en-AU" sz="2400" dirty="0">
                <a:solidFill>
                  <a:srgbClr val="222222"/>
                </a:solidFill>
                <a:latin typeface="+mj-lt"/>
              </a:rPr>
              <a:t>5.30 pm Workshop starts</a:t>
            </a:r>
          </a:p>
          <a:p>
            <a:r>
              <a:rPr lang="en-AU" sz="2400" dirty="0">
                <a:solidFill>
                  <a:srgbClr val="222222"/>
                </a:solidFill>
                <a:latin typeface="+mj-lt"/>
              </a:rPr>
              <a:t>5.40 pm PMLG starts</a:t>
            </a:r>
          </a:p>
          <a:p>
            <a:r>
              <a:rPr lang="en-AU" sz="2400" dirty="0">
                <a:solidFill>
                  <a:srgbClr val="222222"/>
                </a:solidFill>
                <a:latin typeface="+mj-lt"/>
              </a:rPr>
              <a:t>7.00 pm break</a:t>
            </a:r>
          </a:p>
          <a:p>
            <a:r>
              <a:rPr lang="en-AU" sz="2400" dirty="0">
                <a:solidFill>
                  <a:srgbClr val="222222"/>
                </a:solidFill>
                <a:latin typeface="+mj-lt"/>
              </a:rPr>
              <a:t>7.15 pm PMLG continues</a:t>
            </a:r>
          </a:p>
          <a:p>
            <a:r>
              <a:rPr lang="en-AU" sz="2400" dirty="0">
                <a:solidFill>
                  <a:srgbClr val="222222"/>
                </a:solidFill>
                <a:latin typeface="+mj-lt"/>
              </a:rPr>
              <a:t>8.?? pm stand up feedback &amp; lucky draw announcement</a:t>
            </a:r>
          </a:p>
          <a:p>
            <a:r>
              <a:rPr lang="en-AU" sz="2400" dirty="0">
                <a:solidFill>
                  <a:srgbClr val="222222"/>
                </a:solidFill>
                <a:latin typeface="+mj-lt"/>
              </a:rPr>
              <a:t>8.30 pm </a:t>
            </a:r>
            <a:r>
              <a:rPr lang="en-AU" sz="2400" dirty="0">
                <a:solidFill>
                  <a:srgbClr val="222222"/>
                </a:solidFill>
              </a:rPr>
              <a:t>Workshop </a:t>
            </a:r>
            <a:r>
              <a:rPr lang="en-AU" sz="2400" dirty="0">
                <a:solidFill>
                  <a:srgbClr val="222222"/>
                </a:solidFill>
                <a:latin typeface="+mj-lt"/>
              </a:rPr>
              <a:t>finishes</a:t>
            </a:r>
          </a:p>
          <a:p>
            <a:endParaRPr lang="en-AU" dirty="0"/>
          </a:p>
          <a:p>
            <a:r>
              <a:rPr lang="en-AU" sz="2400" dirty="0">
                <a:solidFill>
                  <a:srgbClr val="222222"/>
                </a:solidFill>
                <a:latin typeface="+mj-lt"/>
              </a:rPr>
              <a:t>Learning objective: </a:t>
            </a:r>
          </a:p>
          <a:p>
            <a:r>
              <a:rPr lang="en-AU" sz="2400" dirty="0">
                <a:solidFill>
                  <a:srgbClr val="222222"/>
                </a:solidFill>
                <a:latin typeface="+mj-lt"/>
              </a:rPr>
              <a:t>- hands on development of image classification model</a:t>
            </a:r>
          </a:p>
        </p:txBody>
      </p:sp>
      <p:sp>
        <p:nvSpPr>
          <p:cNvPr id="6" name="TextBox 5">
            <a:extLst>
              <a:ext uri="{FF2B5EF4-FFF2-40B4-BE49-F238E27FC236}">
                <a16:creationId xmlns:a16="http://schemas.microsoft.com/office/drawing/2014/main" id="{0043591E-25B1-4892-9D9B-5EEFF67E8F9B}"/>
              </a:ext>
            </a:extLst>
          </p:cNvPr>
          <p:cNvSpPr txBox="1"/>
          <p:nvPr/>
        </p:nvSpPr>
        <p:spPr>
          <a:xfrm>
            <a:off x="1219200" y="825395"/>
            <a:ext cx="9617713" cy="584775"/>
          </a:xfrm>
          <a:prstGeom prst="rect">
            <a:avLst/>
          </a:prstGeom>
          <a:noFill/>
        </p:spPr>
        <p:txBody>
          <a:bodyPr wrap="square" rtlCol="0">
            <a:spAutoFit/>
          </a:bodyPr>
          <a:lstStyle/>
          <a:p>
            <a:pPr algn="ctr"/>
            <a:r>
              <a:rPr lang="en-AU" sz="3200" b="1" dirty="0">
                <a:solidFill>
                  <a:schemeClr val="accent1">
                    <a:lumMod val="75000"/>
                  </a:schemeClr>
                </a:solidFill>
                <a:latin typeface="Arial" pitchFamily="34" charset="0"/>
                <a:cs typeface="Arial" pitchFamily="34" charset="0"/>
              </a:rPr>
              <a:t>Rundown</a:t>
            </a:r>
            <a:endParaRPr lang="en-GB" sz="3200" b="1" dirty="0">
              <a:solidFill>
                <a:schemeClr val="accent1">
                  <a:lumMod val="75000"/>
                </a:schemeClr>
              </a:solidFill>
              <a:latin typeface="Arial" pitchFamily="34" charset="0"/>
              <a:cs typeface="Arial" pitchFamily="34" charset="0"/>
            </a:endParaRPr>
          </a:p>
        </p:txBody>
      </p:sp>
    </p:spTree>
    <p:extLst>
      <p:ext uri="{BB962C8B-B14F-4D97-AF65-F5344CB8AC3E}">
        <p14:creationId xmlns:p14="http://schemas.microsoft.com/office/powerpoint/2010/main" val="9814553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Image result for meetup logo"/>
          <p:cNvSpPr>
            <a:spLocks noChangeAspect="1" noChangeArrowheads="1"/>
          </p:cNvSpPr>
          <p:nvPr/>
        </p:nvSpPr>
        <p:spPr bwMode="auto">
          <a:xfrm>
            <a:off x="1679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12" name="TextBox 11"/>
          <p:cNvSpPr txBox="1"/>
          <p:nvPr/>
        </p:nvSpPr>
        <p:spPr>
          <a:xfrm>
            <a:off x="7240965" y="1740188"/>
            <a:ext cx="838691" cy="369332"/>
          </a:xfrm>
          <a:prstGeom prst="rect">
            <a:avLst/>
          </a:prstGeom>
          <a:noFill/>
        </p:spPr>
        <p:txBody>
          <a:bodyPr wrap="none" rtlCol="0">
            <a:spAutoFit/>
          </a:bodyPr>
          <a:lstStyle/>
          <a:p>
            <a:r>
              <a:rPr lang="en-AU" b="1" cap="all" dirty="0">
                <a:solidFill>
                  <a:schemeClr val="bg1"/>
                </a:solidFill>
                <a:latin typeface="Arial" pitchFamily="34" charset="0"/>
                <a:cs typeface="Arial" pitchFamily="34" charset="0"/>
              </a:rPr>
              <a:t>www</a:t>
            </a:r>
            <a:endParaRPr lang="en-GB" b="1" cap="all" dirty="0">
              <a:solidFill>
                <a:schemeClr val="bg1"/>
              </a:solidFill>
              <a:latin typeface="Arial" pitchFamily="34" charset="0"/>
              <a:cs typeface="Arial" pitchFamily="34" charset="0"/>
            </a:endParaRPr>
          </a:p>
        </p:txBody>
      </p:sp>
      <p:pic>
        <p:nvPicPr>
          <p:cNvPr id="11" name="Picture 10">
            <a:extLst>
              <a:ext uri="{FF2B5EF4-FFF2-40B4-BE49-F238E27FC236}">
                <a16:creationId xmlns:a16="http://schemas.microsoft.com/office/drawing/2014/main" id="{8A731BD9-3D79-42BA-900B-4221A553CB8E}"/>
              </a:ext>
            </a:extLst>
          </p:cNvPr>
          <p:cNvPicPr>
            <a:picLocks noChangeAspect="1"/>
          </p:cNvPicPr>
          <p:nvPr/>
        </p:nvPicPr>
        <p:blipFill>
          <a:blip r:embed="rId2"/>
          <a:stretch>
            <a:fillRect/>
          </a:stretch>
        </p:blipFill>
        <p:spPr>
          <a:xfrm>
            <a:off x="1831975" y="243799"/>
            <a:ext cx="1103472" cy="1237596"/>
          </a:xfrm>
          <a:prstGeom prst="rect">
            <a:avLst/>
          </a:prstGeom>
        </p:spPr>
      </p:pic>
      <p:sp>
        <p:nvSpPr>
          <p:cNvPr id="13" name="Rectangle 12">
            <a:extLst>
              <a:ext uri="{FF2B5EF4-FFF2-40B4-BE49-F238E27FC236}">
                <a16:creationId xmlns:a16="http://schemas.microsoft.com/office/drawing/2014/main" id="{3749E6DD-B389-4A4E-8D03-79624643DBDB}"/>
              </a:ext>
            </a:extLst>
          </p:cNvPr>
          <p:cNvSpPr/>
          <p:nvPr/>
        </p:nvSpPr>
        <p:spPr>
          <a:xfrm>
            <a:off x="1679575" y="2006247"/>
            <a:ext cx="8474535" cy="2769989"/>
          </a:xfrm>
          <a:prstGeom prst="rect">
            <a:avLst/>
          </a:prstGeom>
        </p:spPr>
        <p:txBody>
          <a:bodyPr wrap="square">
            <a:spAutoFit/>
          </a:bodyPr>
          <a:lstStyle/>
          <a:p>
            <a:pPr marL="342900" indent="-342900">
              <a:buAutoNum type="arabicPeriod"/>
            </a:pPr>
            <a:r>
              <a:rPr lang="en-AU" sz="2400" dirty="0"/>
              <a:t>Log into your destinated Google account</a:t>
            </a:r>
          </a:p>
          <a:p>
            <a:pPr marL="342900" indent="-342900">
              <a:buAutoNum type="arabicPeriod"/>
            </a:pPr>
            <a:endParaRPr lang="en-AU" sz="2400" dirty="0"/>
          </a:p>
          <a:p>
            <a:pPr marL="342900" indent="-342900">
              <a:buAutoNum type="arabicPeriod"/>
            </a:pPr>
            <a:r>
              <a:rPr lang="en-AU" sz="2400" dirty="0"/>
              <a:t>Main GitHub:  </a:t>
            </a:r>
            <a:r>
              <a:rPr lang="en-AU" sz="2400" dirty="0">
                <a:hlinkClick r:id="rId3"/>
              </a:rPr>
              <a:t>https://github.com/pmlg/SheCodes20</a:t>
            </a:r>
            <a:endParaRPr lang="en-AU" sz="2400" dirty="0"/>
          </a:p>
          <a:p>
            <a:pPr marL="342900" indent="-342900">
              <a:buAutoNum type="arabicPeriod"/>
            </a:pPr>
            <a:endParaRPr lang="en-AU" sz="2400" dirty="0"/>
          </a:p>
          <a:p>
            <a:pPr marL="342900" indent="-342900">
              <a:buAutoNum type="arabicPeriod"/>
            </a:pPr>
            <a:r>
              <a:rPr lang="en-AU" sz="2400" dirty="0"/>
              <a:t>Alternative GitHub: </a:t>
            </a:r>
          </a:p>
          <a:p>
            <a:pPr lvl="1"/>
            <a:endParaRPr lang="en-AU" dirty="0"/>
          </a:p>
          <a:p>
            <a:pPr lvl="1"/>
            <a:endParaRPr lang="en-AU" dirty="0"/>
          </a:p>
          <a:p>
            <a:pPr lvl="1"/>
            <a:endParaRPr lang="en-AU" dirty="0"/>
          </a:p>
        </p:txBody>
      </p:sp>
      <p:sp>
        <p:nvSpPr>
          <p:cNvPr id="6" name="TextBox 5">
            <a:extLst>
              <a:ext uri="{FF2B5EF4-FFF2-40B4-BE49-F238E27FC236}">
                <a16:creationId xmlns:a16="http://schemas.microsoft.com/office/drawing/2014/main" id="{0043591E-25B1-4892-9D9B-5EEFF67E8F9B}"/>
              </a:ext>
            </a:extLst>
          </p:cNvPr>
          <p:cNvSpPr txBox="1"/>
          <p:nvPr/>
        </p:nvSpPr>
        <p:spPr>
          <a:xfrm>
            <a:off x="1219200" y="825395"/>
            <a:ext cx="9617713" cy="584775"/>
          </a:xfrm>
          <a:prstGeom prst="rect">
            <a:avLst/>
          </a:prstGeom>
          <a:noFill/>
        </p:spPr>
        <p:txBody>
          <a:bodyPr wrap="square" rtlCol="0">
            <a:spAutoFit/>
          </a:bodyPr>
          <a:lstStyle/>
          <a:p>
            <a:pPr algn="ctr"/>
            <a:r>
              <a:rPr lang="en-AU" sz="3200" b="1" dirty="0">
                <a:solidFill>
                  <a:schemeClr val="accent1">
                    <a:lumMod val="75000"/>
                  </a:schemeClr>
                </a:solidFill>
                <a:latin typeface="Arial" pitchFamily="34" charset="0"/>
                <a:cs typeface="Arial" pitchFamily="34" charset="0"/>
              </a:rPr>
              <a:t>Let’s start</a:t>
            </a:r>
            <a:endParaRPr lang="en-GB" sz="3200" b="1" dirty="0">
              <a:solidFill>
                <a:schemeClr val="accent1">
                  <a:lumMod val="75000"/>
                </a:schemeClr>
              </a:solidFill>
              <a:latin typeface="Arial" pitchFamily="34" charset="0"/>
              <a:cs typeface="Arial" pitchFamily="34" charset="0"/>
            </a:endParaRPr>
          </a:p>
        </p:txBody>
      </p:sp>
    </p:spTree>
    <p:extLst>
      <p:ext uri="{BB962C8B-B14F-4D97-AF65-F5344CB8AC3E}">
        <p14:creationId xmlns:p14="http://schemas.microsoft.com/office/powerpoint/2010/main" val="33113784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Image result for meetup logo"/>
          <p:cNvSpPr>
            <a:spLocks noChangeAspect="1" noChangeArrowheads="1"/>
          </p:cNvSpPr>
          <p:nvPr/>
        </p:nvSpPr>
        <p:spPr bwMode="auto">
          <a:xfrm>
            <a:off x="1679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sp>
        <p:nvSpPr>
          <p:cNvPr id="12" name="TextBox 11"/>
          <p:cNvSpPr txBox="1"/>
          <p:nvPr/>
        </p:nvSpPr>
        <p:spPr>
          <a:xfrm>
            <a:off x="7202865" y="2387888"/>
            <a:ext cx="838691" cy="369332"/>
          </a:xfrm>
          <a:prstGeom prst="rect">
            <a:avLst/>
          </a:prstGeom>
          <a:noFill/>
        </p:spPr>
        <p:txBody>
          <a:bodyPr wrap="none" rtlCol="0">
            <a:spAutoFit/>
          </a:bodyPr>
          <a:lstStyle/>
          <a:p>
            <a:r>
              <a:rPr lang="en-AU" b="1" cap="all" dirty="0">
                <a:solidFill>
                  <a:schemeClr val="bg1"/>
                </a:solidFill>
                <a:latin typeface="Arial" pitchFamily="34" charset="0"/>
                <a:cs typeface="Arial" pitchFamily="34" charset="0"/>
              </a:rPr>
              <a:t>www</a:t>
            </a:r>
            <a:endParaRPr lang="en-GB" b="1" cap="all" dirty="0">
              <a:solidFill>
                <a:schemeClr val="bg1"/>
              </a:solidFill>
              <a:latin typeface="Arial" pitchFamily="34" charset="0"/>
              <a:cs typeface="Arial" pitchFamily="34" charset="0"/>
            </a:endParaRPr>
          </a:p>
        </p:txBody>
      </p:sp>
      <p:pic>
        <p:nvPicPr>
          <p:cNvPr id="11" name="Picture 10">
            <a:extLst>
              <a:ext uri="{FF2B5EF4-FFF2-40B4-BE49-F238E27FC236}">
                <a16:creationId xmlns:a16="http://schemas.microsoft.com/office/drawing/2014/main" id="{8A731BD9-3D79-42BA-900B-4221A553CB8E}"/>
              </a:ext>
            </a:extLst>
          </p:cNvPr>
          <p:cNvPicPr>
            <a:picLocks noChangeAspect="1"/>
          </p:cNvPicPr>
          <p:nvPr/>
        </p:nvPicPr>
        <p:blipFill>
          <a:blip r:embed="rId2"/>
          <a:stretch>
            <a:fillRect/>
          </a:stretch>
        </p:blipFill>
        <p:spPr>
          <a:xfrm>
            <a:off x="1831975" y="243799"/>
            <a:ext cx="1103472" cy="1237596"/>
          </a:xfrm>
          <a:prstGeom prst="rect">
            <a:avLst/>
          </a:prstGeom>
        </p:spPr>
      </p:pic>
      <p:sp>
        <p:nvSpPr>
          <p:cNvPr id="13" name="Rectangle 12">
            <a:extLst>
              <a:ext uri="{FF2B5EF4-FFF2-40B4-BE49-F238E27FC236}">
                <a16:creationId xmlns:a16="http://schemas.microsoft.com/office/drawing/2014/main" id="{3749E6DD-B389-4A4E-8D03-79624643DBDB}"/>
              </a:ext>
            </a:extLst>
          </p:cNvPr>
          <p:cNvSpPr/>
          <p:nvPr/>
        </p:nvSpPr>
        <p:spPr>
          <a:xfrm>
            <a:off x="1679575" y="2006247"/>
            <a:ext cx="8474535" cy="3416320"/>
          </a:xfrm>
          <a:prstGeom prst="rect">
            <a:avLst/>
          </a:prstGeom>
        </p:spPr>
        <p:txBody>
          <a:bodyPr wrap="square">
            <a:spAutoFit/>
          </a:bodyPr>
          <a:lstStyle/>
          <a:p>
            <a:pPr marL="342900" indent="-342900">
              <a:buFont typeface="+mj-lt"/>
              <a:buAutoNum type="arabicPeriod"/>
            </a:pPr>
            <a:r>
              <a:rPr lang="en-AU" sz="2400" dirty="0"/>
              <a:t>Join </a:t>
            </a:r>
            <a:r>
              <a:rPr lang="en-AU" sz="2400" b="1" dirty="0"/>
              <a:t>forum.fast.ai</a:t>
            </a:r>
            <a:r>
              <a:rPr lang="en-AU" sz="2400" dirty="0"/>
              <a:t> and go through </a:t>
            </a:r>
            <a:r>
              <a:rPr lang="en-AU" sz="2400" b="1" dirty="0"/>
              <a:t>fast.ai </a:t>
            </a:r>
            <a:r>
              <a:rPr lang="en-AU" sz="2400" dirty="0"/>
              <a:t>course </a:t>
            </a:r>
          </a:p>
          <a:p>
            <a:pPr marL="342900" indent="-342900">
              <a:buFont typeface="+mj-lt"/>
              <a:buAutoNum type="arabicPeriod"/>
            </a:pPr>
            <a:endParaRPr lang="en-AU" sz="2400" dirty="0"/>
          </a:p>
          <a:p>
            <a:pPr marL="342900" indent="-342900">
              <a:buFont typeface="+mj-lt"/>
              <a:buAutoNum type="arabicPeriod"/>
            </a:pPr>
            <a:r>
              <a:rPr lang="en-AU" sz="2400" dirty="0"/>
              <a:t>Join and follow </a:t>
            </a:r>
            <a:r>
              <a:rPr lang="en-AU" sz="2400" b="1" dirty="0"/>
              <a:t>Perth Machine Learning Group</a:t>
            </a:r>
          </a:p>
          <a:p>
            <a:pPr marL="342900" indent="-342900">
              <a:buFont typeface="+mj-lt"/>
              <a:buAutoNum type="arabicPeriod"/>
            </a:pPr>
            <a:endParaRPr lang="en-AU" sz="2400" dirty="0"/>
          </a:p>
          <a:p>
            <a:r>
              <a:rPr lang="en-AU" sz="2400" dirty="0">
                <a:solidFill>
                  <a:schemeClr val="tx2">
                    <a:lumMod val="60000"/>
                    <a:lumOff val="40000"/>
                  </a:schemeClr>
                </a:solidFill>
                <a:latin typeface="Arial Black" panose="020B0A04020102020204" pitchFamily="34" charset="0"/>
              </a:rPr>
              <a:t>                                      </a:t>
            </a:r>
          </a:p>
          <a:p>
            <a:r>
              <a:rPr lang="en-AU" sz="2400" dirty="0">
                <a:solidFill>
                  <a:schemeClr val="tx2">
                    <a:lumMod val="60000"/>
                    <a:lumOff val="40000"/>
                  </a:schemeClr>
                </a:solidFill>
                <a:latin typeface="Arial Black" panose="020B0A04020102020204" pitchFamily="34" charset="0"/>
              </a:rPr>
              <a:t>                                      @</a:t>
            </a:r>
            <a:r>
              <a:rPr lang="en-AU" sz="2400" b="1" dirty="0">
                <a:solidFill>
                  <a:schemeClr val="tx2">
                    <a:lumMod val="60000"/>
                    <a:lumOff val="40000"/>
                  </a:schemeClr>
                </a:solidFill>
                <a:latin typeface="Arial Black" panose="020B0A04020102020204" pitchFamily="34" charset="0"/>
              </a:rPr>
              <a:t>PerthMLGroup</a:t>
            </a:r>
            <a:endParaRPr lang="en-AU" sz="2400" dirty="0"/>
          </a:p>
          <a:p>
            <a:pPr marL="342900" indent="-342900">
              <a:buFont typeface="+mj-lt"/>
              <a:buAutoNum type="arabicPeriod"/>
            </a:pPr>
            <a:endParaRPr lang="en-AU" sz="2400" dirty="0"/>
          </a:p>
          <a:p>
            <a:pPr marL="342900" indent="-342900">
              <a:buFont typeface="+mj-lt"/>
              <a:buAutoNum type="arabicPeriod"/>
            </a:pPr>
            <a:endParaRPr lang="en-AU" sz="2400" dirty="0"/>
          </a:p>
          <a:p>
            <a:r>
              <a:rPr lang="en-AU" sz="2400" dirty="0"/>
              <a:t>Lucky Draw winners are ……</a:t>
            </a:r>
          </a:p>
        </p:txBody>
      </p:sp>
      <p:sp>
        <p:nvSpPr>
          <p:cNvPr id="6" name="TextBox 5">
            <a:extLst>
              <a:ext uri="{FF2B5EF4-FFF2-40B4-BE49-F238E27FC236}">
                <a16:creationId xmlns:a16="http://schemas.microsoft.com/office/drawing/2014/main" id="{0043591E-25B1-4892-9D9B-5EEFF67E8F9B}"/>
              </a:ext>
            </a:extLst>
          </p:cNvPr>
          <p:cNvSpPr txBox="1"/>
          <p:nvPr/>
        </p:nvSpPr>
        <p:spPr>
          <a:xfrm>
            <a:off x="1219200" y="825395"/>
            <a:ext cx="9617713" cy="584775"/>
          </a:xfrm>
          <a:prstGeom prst="rect">
            <a:avLst/>
          </a:prstGeom>
          <a:noFill/>
        </p:spPr>
        <p:txBody>
          <a:bodyPr wrap="square" rtlCol="0">
            <a:spAutoFit/>
          </a:bodyPr>
          <a:lstStyle/>
          <a:p>
            <a:pPr algn="ctr"/>
            <a:r>
              <a:rPr lang="en-AU" sz="3200" b="1" dirty="0">
                <a:solidFill>
                  <a:schemeClr val="accent1">
                    <a:lumMod val="75000"/>
                  </a:schemeClr>
                </a:solidFill>
                <a:latin typeface="Arial" pitchFamily="34" charset="0"/>
                <a:cs typeface="Arial" pitchFamily="34" charset="0"/>
              </a:rPr>
              <a:t>Next Steps</a:t>
            </a:r>
            <a:endParaRPr lang="en-GB" sz="3200" b="1" dirty="0">
              <a:solidFill>
                <a:schemeClr val="accent1">
                  <a:lumMod val="75000"/>
                </a:schemeClr>
              </a:solidFill>
              <a:latin typeface="Arial" pitchFamily="34" charset="0"/>
              <a:cs typeface="Arial" pitchFamily="34" charset="0"/>
            </a:endParaRPr>
          </a:p>
        </p:txBody>
      </p:sp>
      <p:pic>
        <p:nvPicPr>
          <p:cNvPr id="7" name="Picture 6">
            <a:extLst>
              <a:ext uri="{FF2B5EF4-FFF2-40B4-BE49-F238E27FC236}">
                <a16:creationId xmlns:a16="http://schemas.microsoft.com/office/drawing/2014/main" id="{88DDD3C3-6342-43B6-A41E-305ED3B1092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144065" y="3678425"/>
            <a:ext cx="646331" cy="646331"/>
          </a:xfrm>
          <a:prstGeom prst="rect">
            <a:avLst/>
          </a:prstGeom>
        </p:spPr>
      </p:pic>
      <p:pic>
        <p:nvPicPr>
          <p:cNvPr id="8" name="Picture 7">
            <a:extLst>
              <a:ext uri="{FF2B5EF4-FFF2-40B4-BE49-F238E27FC236}">
                <a16:creationId xmlns:a16="http://schemas.microsoft.com/office/drawing/2014/main" id="{8F11AF9E-87C8-4B67-A4EC-72300C1D950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292986" y="3761911"/>
            <a:ext cx="1441512" cy="513730"/>
          </a:xfrm>
          <a:prstGeom prst="rect">
            <a:avLst/>
          </a:prstGeom>
        </p:spPr>
      </p:pic>
      <p:pic>
        <p:nvPicPr>
          <p:cNvPr id="9" name="Picture 8" descr="twitter_logo.png">
            <a:extLst>
              <a:ext uri="{FF2B5EF4-FFF2-40B4-BE49-F238E27FC236}">
                <a16:creationId xmlns:a16="http://schemas.microsoft.com/office/drawing/2014/main" id="{51540DD8-1727-4506-B9C5-BD2E5263D6E8}"/>
              </a:ext>
            </a:extLst>
          </p:cNvPr>
          <p:cNvPicPr>
            <a:picLocks noChangeAspect="1"/>
          </p:cNvPicPr>
          <p:nvPr/>
        </p:nvPicPr>
        <p:blipFill>
          <a:blip r:embed="rId5" cstate="print"/>
          <a:stretch>
            <a:fillRect/>
          </a:stretch>
        </p:blipFill>
        <p:spPr>
          <a:xfrm>
            <a:off x="5058815" y="3779460"/>
            <a:ext cx="592346" cy="444260"/>
          </a:xfrm>
          <a:prstGeom prst="rect">
            <a:avLst/>
          </a:prstGeom>
        </p:spPr>
      </p:pic>
      <p:pic>
        <p:nvPicPr>
          <p:cNvPr id="10" name="Picture 9">
            <a:extLst>
              <a:ext uri="{FF2B5EF4-FFF2-40B4-BE49-F238E27FC236}">
                <a16:creationId xmlns:a16="http://schemas.microsoft.com/office/drawing/2014/main" id="{B11ABAB8-DA2C-4CF4-AC65-D7F0A84BC9C1}"/>
              </a:ext>
            </a:extLst>
          </p:cNvPr>
          <p:cNvPicPr>
            <a:picLocks noChangeAspect="1"/>
          </p:cNvPicPr>
          <p:nvPr/>
        </p:nvPicPr>
        <p:blipFill>
          <a:blip r:embed="rId6"/>
          <a:stretch>
            <a:fillRect/>
          </a:stretch>
        </p:blipFill>
        <p:spPr>
          <a:xfrm>
            <a:off x="8397371" y="3786790"/>
            <a:ext cx="513890" cy="513890"/>
          </a:xfrm>
          <a:prstGeom prst="rect">
            <a:avLst/>
          </a:prstGeom>
        </p:spPr>
      </p:pic>
      <p:pic>
        <p:nvPicPr>
          <p:cNvPr id="14" name="Picture 13" descr="A close up of a logo&#10;&#10;Description automatically generated">
            <a:extLst>
              <a:ext uri="{FF2B5EF4-FFF2-40B4-BE49-F238E27FC236}">
                <a16:creationId xmlns:a16="http://schemas.microsoft.com/office/drawing/2014/main" id="{5EED0864-F3C8-4B7E-8CB1-574B8482B914}"/>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8911261" y="2796841"/>
            <a:ext cx="2409497" cy="2409497"/>
          </a:xfrm>
          <a:prstGeom prst="rect">
            <a:avLst/>
          </a:prstGeom>
        </p:spPr>
      </p:pic>
    </p:spTree>
    <p:extLst>
      <p:ext uri="{BB962C8B-B14F-4D97-AF65-F5344CB8AC3E}">
        <p14:creationId xmlns:p14="http://schemas.microsoft.com/office/powerpoint/2010/main" val="16687652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Image result for meetup logo"/>
          <p:cNvSpPr>
            <a:spLocks noChangeAspect="1" noChangeArrowheads="1"/>
          </p:cNvSpPr>
          <p:nvPr/>
        </p:nvSpPr>
        <p:spPr bwMode="auto">
          <a:xfrm>
            <a:off x="1679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GB"/>
          </a:p>
        </p:txBody>
      </p:sp>
      <p:pic>
        <p:nvPicPr>
          <p:cNvPr id="11" name="Picture 10">
            <a:extLst>
              <a:ext uri="{FF2B5EF4-FFF2-40B4-BE49-F238E27FC236}">
                <a16:creationId xmlns:a16="http://schemas.microsoft.com/office/drawing/2014/main" id="{8A731BD9-3D79-42BA-900B-4221A553CB8E}"/>
              </a:ext>
            </a:extLst>
          </p:cNvPr>
          <p:cNvPicPr>
            <a:picLocks noChangeAspect="1"/>
          </p:cNvPicPr>
          <p:nvPr/>
        </p:nvPicPr>
        <p:blipFill>
          <a:blip r:embed="rId2"/>
          <a:stretch>
            <a:fillRect/>
          </a:stretch>
        </p:blipFill>
        <p:spPr>
          <a:xfrm>
            <a:off x="1831975" y="243799"/>
            <a:ext cx="1103472" cy="1237596"/>
          </a:xfrm>
          <a:prstGeom prst="rect">
            <a:avLst/>
          </a:prstGeom>
        </p:spPr>
      </p:pic>
      <p:sp>
        <p:nvSpPr>
          <p:cNvPr id="6" name="TextBox 5">
            <a:extLst>
              <a:ext uri="{FF2B5EF4-FFF2-40B4-BE49-F238E27FC236}">
                <a16:creationId xmlns:a16="http://schemas.microsoft.com/office/drawing/2014/main" id="{0043591E-25B1-4892-9D9B-5EEFF67E8F9B}"/>
              </a:ext>
            </a:extLst>
          </p:cNvPr>
          <p:cNvSpPr txBox="1"/>
          <p:nvPr/>
        </p:nvSpPr>
        <p:spPr>
          <a:xfrm>
            <a:off x="1219200" y="825395"/>
            <a:ext cx="10101558" cy="584775"/>
          </a:xfrm>
          <a:prstGeom prst="rect">
            <a:avLst/>
          </a:prstGeom>
          <a:noFill/>
        </p:spPr>
        <p:txBody>
          <a:bodyPr wrap="square" rtlCol="0">
            <a:spAutoFit/>
          </a:bodyPr>
          <a:lstStyle/>
          <a:p>
            <a:pPr algn="r"/>
            <a:r>
              <a:rPr lang="en-AU" sz="3200" b="1" dirty="0">
                <a:solidFill>
                  <a:schemeClr val="accent1">
                    <a:lumMod val="75000"/>
                  </a:schemeClr>
                </a:solidFill>
                <a:latin typeface="Arial" pitchFamily="34" charset="0"/>
                <a:cs typeface="Arial" pitchFamily="34" charset="0"/>
              </a:rPr>
              <a:t>Fringe 2019: </a:t>
            </a:r>
            <a:r>
              <a:rPr lang="en-AU" sz="3200" b="1" dirty="0" err="1">
                <a:solidFill>
                  <a:schemeClr val="accent1">
                    <a:lumMod val="75000"/>
                  </a:schemeClr>
                </a:solidFill>
                <a:latin typeface="Arial" pitchFamily="34" charset="0"/>
                <a:cs typeface="Arial" pitchFamily="34" charset="0"/>
              </a:rPr>
              <a:t>BitLit</a:t>
            </a:r>
            <a:r>
              <a:rPr lang="en-AU" sz="3200" b="1" dirty="0">
                <a:solidFill>
                  <a:schemeClr val="accent1">
                    <a:lumMod val="75000"/>
                  </a:schemeClr>
                </a:solidFill>
                <a:latin typeface="Arial" pitchFamily="34" charset="0"/>
                <a:cs typeface="Arial" pitchFamily="34" charset="0"/>
              </a:rPr>
              <a:t> Machine Poetry Corner</a:t>
            </a:r>
            <a:endParaRPr lang="en-GB" sz="3200" b="1" dirty="0">
              <a:solidFill>
                <a:schemeClr val="accent1">
                  <a:lumMod val="75000"/>
                </a:schemeClr>
              </a:solidFill>
              <a:latin typeface="Arial" pitchFamily="34" charset="0"/>
              <a:cs typeface="Arial" pitchFamily="34" charset="0"/>
            </a:endParaRPr>
          </a:p>
        </p:txBody>
      </p:sp>
      <p:pic>
        <p:nvPicPr>
          <p:cNvPr id="15" name="Picture 14">
            <a:extLst>
              <a:ext uri="{FF2B5EF4-FFF2-40B4-BE49-F238E27FC236}">
                <a16:creationId xmlns:a16="http://schemas.microsoft.com/office/drawing/2014/main" id="{552C05F0-EF22-4DD5-83DC-EE6FF8C5B261}"/>
              </a:ext>
            </a:extLst>
          </p:cNvPr>
          <p:cNvPicPr>
            <a:picLocks noChangeAspect="1"/>
          </p:cNvPicPr>
          <p:nvPr/>
        </p:nvPicPr>
        <p:blipFill rotWithShape="1">
          <a:blip r:embed="rId3"/>
          <a:srcRect t="9877" r="-4" b="-4"/>
          <a:stretch/>
        </p:blipFill>
        <p:spPr>
          <a:xfrm>
            <a:off x="321628" y="2120736"/>
            <a:ext cx="3794760" cy="3930978"/>
          </a:xfrm>
          <a:prstGeom prst="rect">
            <a:avLst/>
          </a:prstGeom>
        </p:spPr>
      </p:pic>
      <p:pic>
        <p:nvPicPr>
          <p:cNvPr id="16" name="Picture 5" descr="A group of people standing in front of a store&#10;&#10;Description generated with very high confidence">
            <a:extLst>
              <a:ext uri="{FF2B5EF4-FFF2-40B4-BE49-F238E27FC236}">
                <a16:creationId xmlns:a16="http://schemas.microsoft.com/office/drawing/2014/main" id="{8F807FDC-4CD4-4287-86E8-C054D56AE57A}"/>
              </a:ext>
            </a:extLst>
          </p:cNvPr>
          <p:cNvPicPr>
            <a:picLocks noChangeAspect="1"/>
          </p:cNvPicPr>
          <p:nvPr/>
        </p:nvPicPr>
        <p:blipFill rotWithShape="1">
          <a:blip r:embed="rId4"/>
          <a:srcRect r="218" b="-5"/>
          <a:stretch/>
        </p:blipFill>
        <p:spPr>
          <a:xfrm>
            <a:off x="4198385" y="2120736"/>
            <a:ext cx="3794760" cy="3930978"/>
          </a:xfrm>
          <a:prstGeom prst="rect">
            <a:avLst/>
          </a:prstGeom>
        </p:spPr>
      </p:pic>
      <p:pic>
        <p:nvPicPr>
          <p:cNvPr id="17" name="Content Placeholder 3">
            <a:extLst>
              <a:ext uri="{FF2B5EF4-FFF2-40B4-BE49-F238E27FC236}">
                <a16:creationId xmlns:a16="http://schemas.microsoft.com/office/drawing/2014/main" id="{74CFB33A-3098-465C-A329-4FD364623B59}"/>
              </a:ext>
            </a:extLst>
          </p:cNvPr>
          <p:cNvPicPr>
            <a:picLocks noChangeAspect="1"/>
          </p:cNvPicPr>
          <p:nvPr/>
        </p:nvPicPr>
        <p:blipFill rotWithShape="1">
          <a:blip r:embed="rId5"/>
          <a:srcRect l="18583" r="11910" b="-2"/>
          <a:stretch/>
        </p:blipFill>
        <p:spPr>
          <a:xfrm>
            <a:off x="8075142" y="2120736"/>
            <a:ext cx="3794760" cy="3930978"/>
          </a:xfrm>
          <a:prstGeom prst="rect">
            <a:avLst/>
          </a:prstGeom>
        </p:spPr>
      </p:pic>
    </p:spTree>
    <p:extLst>
      <p:ext uri="{BB962C8B-B14F-4D97-AF65-F5344CB8AC3E}">
        <p14:creationId xmlns:p14="http://schemas.microsoft.com/office/powerpoint/2010/main" val="206627746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1916</TotalTime>
  <Words>432</Words>
  <Application>Microsoft Office PowerPoint</Application>
  <PresentationFormat>Widescreen</PresentationFormat>
  <Paragraphs>61</Paragraphs>
  <Slides>10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Arial Black</vt:lpstr>
      <vt:lpstr>Calibri</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Sarada Lee</dc:creator>
  <cp:lastModifiedBy>Sarada Lee</cp:lastModifiedBy>
  <cp:revision>59</cp:revision>
  <dcterms:created xsi:type="dcterms:W3CDTF">2019-10-17T09:05:14Z</dcterms:created>
  <dcterms:modified xsi:type="dcterms:W3CDTF">2020-07-01T05:24:32Z</dcterms:modified>
</cp:coreProperties>
</file>